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8" r:id="rId4"/>
    <p:sldId id="264" r:id="rId5"/>
    <p:sldId id="263" r:id="rId6"/>
    <p:sldId id="258" r:id="rId7"/>
    <p:sldId id="276" r:id="rId8"/>
    <p:sldId id="279" r:id="rId9"/>
    <p:sldId id="285" r:id="rId10"/>
    <p:sldId id="259" r:id="rId11"/>
    <p:sldId id="266" r:id="rId12"/>
    <p:sldId id="267" r:id="rId13"/>
    <p:sldId id="286" r:id="rId14"/>
    <p:sldId id="283" r:id="rId15"/>
    <p:sldId id="280" r:id="rId16"/>
    <p:sldId id="274" r:id="rId17"/>
    <p:sldId id="281" r:id="rId18"/>
    <p:sldId id="260" r:id="rId19"/>
    <p:sldId id="287" r:id="rId20"/>
    <p:sldId id="288" r:id="rId21"/>
    <p:sldId id="289" r:id="rId22"/>
    <p:sldId id="270" r:id="rId23"/>
    <p:sldId id="277" r:id="rId24"/>
    <p:sldId id="284" r:id="rId25"/>
  </p:sldIdLst>
  <p:sldSz cx="9144000" cy="6858000" type="screen4x3"/>
  <p:notesSz cx="6858000" cy="9144000"/>
  <p:defaultTextStyle>
    <a:defPPr>
      <a:defRPr lang="en-US"/>
    </a:defPPr>
    <a:lvl1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rtl="0">
      <a:defRPr lang="en-US" sz="1800">
        <a:latin typeface="Arial"/>
      </a:defRPr>
    </a:lvl2pPr>
    <a:lvl3pPr rtl="0">
      <a:defRPr lang="en-US" sz="1800">
        <a:latin typeface="Arial"/>
      </a:defRPr>
    </a:lvl3pPr>
    <a:lvl4pPr rtl="0">
      <a:defRPr lang="en-US" sz="1800">
        <a:latin typeface="Arial"/>
      </a:defRPr>
    </a:lvl4pPr>
    <a:lvl5pPr rtl="0">
      <a:defRPr lang="en-US" sz="1800">
        <a:latin typeface="Arial"/>
      </a:defRPr>
    </a:lvl5pPr>
    <a:lvl6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CADE9-49F3-424F-A02E-3DE7400D092D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0474-1881-4267-AC4E-4424CE0C2F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48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9AD5FB-A9A3-41F7-BF8A-8D6EF3A877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‹#›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 flipV="1">
            <a:off x="0" y="-395287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楷体_GB2312"/>
              </a:rPr>
              <a:t> 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0" y="6461125"/>
            <a:ext cx="9144000" cy="366712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</a:t>
            </a:r>
            <a:endParaRPr/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412875"/>
            <a:ext cx="9144000" cy="5070475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474787" y="476250"/>
            <a:ext cx="6121400" cy="8239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800"/>
              <a:t>第三节      动物细胞</a:t>
            </a:r>
            <a:endParaRPr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楷体_GB2312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楷体"/>
              </a:rPr>
              <a:t>动物细胞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0" y="6461125"/>
            <a:ext cx="9144000" cy="366712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250825" y="1268412"/>
            <a:ext cx="619283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二、用显微镜观察人的口腔上皮细胞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323850" y="2924175"/>
            <a:ext cx="280828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三、绘图</a:t>
            </a:r>
            <a:endParaRPr/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72225" y="549275"/>
            <a:ext cx="2490787" cy="2663825"/>
          </a:xfrm>
          <a:prstGeom prst="rect">
            <a:avLst/>
          </a:prstGeom>
          <a:noFill/>
          <a:ln/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627312" y="3213100"/>
            <a:ext cx="4465637" cy="2663825"/>
          </a:xfrm>
          <a:prstGeom prst="rect">
            <a:avLst/>
          </a:prstGeom>
          <a:noFill/>
          <a:ln/>
        </p:spPr>
      </p:pic>
      <p:sp>
        <p:nvSpPr>
          <p:cNvPr id="6" name="矩形 5"/>
          <p:cNvSpPr/>
          <p:nvPr/>
        </p:nvSpPr>
        <p:spPr>
          <a:xfrm>
            <a:off x="0" y="5516562"/>
            <a:ext cx="9144000" cy="6413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9" name="日期占位符 429496729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7787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p47讨论：1.为什么要使用生理盐水</a:t>
            </a: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12" y="1196975"/>
            <a:ext cx="8229600" cy="6542087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不同的液体具有不同的渗透压，</a:t>
            </a:r>
            <a:r>
              <a:rPr lang="en-US" sz="4000" b="1">
                <a:solidFill>
                  <a:srgbClr val="FF0000"/>
                </a:solidFill>
                <a:latin typeface="Arial"/>
              </a:rPr>
              <a:t>生理盐水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是指渗透压与动物或人体血浆的渗透压相等的</a:t>
            </a:r>
            <a:r>
              <a:rPr lang="en-US" sz="4000" b="1">
                <a:solidFill>
                  <a:srgbClr val="FF0000"/>
                </a:solidFill>
                <a:latin typeface="Arial"/>
              </a:rPr>
              <a:t>氯化钠溶液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，哺乳动物（包括人类）需用的生理盐水的</a:t>
            </a:r>
            <a:r>
              <a:rPr lang="en-US" sz="4000" b="1">
                <a:solidFill>
                  <a:srgbClr val="FF0000"/>
                </a:solidFill>
                <a:latin typeface="Arial"/>
              </a:rPr>
              <a:t>质量分数是0.9%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。在这样的生理盐水中，</a:t>
            </a:r>
            <a:r>
              <a:rPr lang="en-US" sz="4000" b="1" u="sng">
                <a:solidFill>
                  <a:srgbClr val="FF0000"/>
                </a:solidFill>
                <a:latin typeface="Arial"/>
              </a:rPr>
              <a:t>人的细胞形态、功能可保持正常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。若在清水中，人的细胞会吸水涨破。</a:t>
            </a:r>
            <a:endParaRPr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5327650" cy="79216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2、为什么要染色？</a:t>
            </a:r>
            <a:br>
              <a:rPr lang="en-US" sz="4000" b="1">
                <a:solidFill>
                  <a:srgbClr val="000000"/>
                </a:solidFill>
                <a:latin typeface="Arial"/>
              </a:rPr>
            </a:b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12" y="6300787"/>
            <a:ext cx="8229600" cy="698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矩形 3"/>
          <p:cNvSpPr/>
          <p:nvPr/>
        </p:nvSpPr>
        <p:spPr>
          <a:xfrm>
            <a:off x="1600200" y="1706562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5" name="矩形 4"/>
          <p:cNvSpPr/>
          <p:nvPr/>
        </p:nvSpPr>
        <p:spPr>
          <a:xfrm>
            <a:off x="323850" y="1196975"/>
            <a:ext cx="8483600" cy="119062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人的口腔上皮细胞扁平，在光学显微镜下一般显无色状态，不易观察其内部结构。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2319337" y="2641600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7" name="矩形 6"/>
          <p:cNvSpPr/>
          <p:nvPr/>
        </p:nvSpPr>
        <p:spPr>
          <a:xfrm>
            <a:off x="250825" y="2420937"/>
            <a:ext cx="8532812" cy="915987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 u="sng">
                <a:solidFill>
                  <a:srgbClr val="FF0000"/>
                </a:solidFill>
              </a:rPr>
              <a:t>稀碘液染色后，可观察到较清晰的细胞核</a:t>
            </a:r>
            <a:r>
              <a:rPr lang="en-US" sz="3600" b="1"/>
              <a:t>。</a:t>
            </a:r>
            <a:r>
              <a:rPr lang="en-US" b="1"/>
              <a:t/>
            </a:r>
            <a:br>
              <a:rPr lang="en-US" b="1"/>
            </a:br>
            <a:endParaRPr/>
          </a:p>
        </p:txBody>
      </p:sp>
      <p:sp>
        <p:nvSpPr>
          <p:cNvPr id="8" name="矩形 7"/>
          <p:cNvSpPr/>
          <p:nvPr/>
        </p:nvSpPr>
        <p:spPr>
          <a:xfrm>
            <a:off x="0" y="3644900"/>
            <a:ext cx="9144000" cy="70167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000" b="1"/>
              <a:t>3、人的口腔上皮细胞的基本结构包括：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395287" y="4797425"/>
            <a:ext cx="7775575" cy="915987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 u="sng">
                <a:solidFill>
                  <a:srgbClr val="FF0000"/>
                </a:solidFill>
              </a:rPr>
              <a:t>细胞膜</a:t>
            </a:r>
            <a:r>
              <a:rPr lang="en-US" sz="3600" b="1" u="sng"/>
              <a:t>、</a:t>
            </a:r>
            <a:r>
              <a:rPr lang="en-US" sz="3600" b="1" u="sng">
                <a:solidFill>
                  <a:srgbClr val="FF0000"/>
                </a:solidFill>
              </a:rPr>
              <a:t>细胞质</a:t>
            </a:r>
            <a:r>
              <a:rPr lang="en-US" sz="3600" b="1" u="sng"/>
              <a:t>、</a:t>
            </a:r>
            <a:r>
              <a:rPr lang="en-US" sz="3600" b="1" u="sng">
                <a:solidFill>
                  <a:srgbClr val="FF0000"/>
                </a:solidFill>
              </a:rPr>
              <a:t>细胞核</a:t>
            </a:r>
            <a:r>
              <a:rPr lang="en-US" sz="3600" b="1" u="sng"/>
              <a:t>、</a:t>
            </a:r>
            <a:r>
              <a:rPr lang="en-US" sz="3600" b="1" u="sng">
                <a:solidFill>
                  <a:srgbClr val="FF0000"/>
                </a:solidFill>
              </a:rPr>
              <a:t>线粒体</a:t>
            </a:r>
            <a:r>
              <a:rPr lang="en-US" sz="3600" b="1"/>
              <a:t>等</a:t>
            </a:r>
            <a:r>
              <a:rPr lang="en-US" b="1"/>
              <a:t>。</a:t>
            </a:r>
            <a:endParaRPr/>
          </a:p>
          <a:p>
            <a:endParaRPr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24525" y="2781300"/>
            <a:ext cx="2952750" cy="3600450"/>
          </a:xfrm>
          <a:prstGeom prst="rect">
            <a:avLst/>
          </a:prstGeom>
          <a:noFill/>
        </p:spPr>
      </p:pic>
      <p:sp>
        <p:nvSpPr>
          <p:cNvPr id="2" name=" 1"/>
          <p:cNvSpPr/>
          <p:nvPr/>
        </p:nvSpPr>
        <p:spPr>
          <a:xfrm>
            <a:off x="323850" y="476250"/>
            <a:ext cx="2663825" cy="792162"/>
          </a:xfrm>
          <a:solidFill>
            <a:srgbClr val="0000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宋体"/>
              </a:rPr>
              <a:t>轻松时刻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323850" y="1125537"/>
            <a:ext cx="8569325" cy="11906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这些都是人体或动物体的细胞，你能看出它们有相同的结构吗？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179387" y="2781300"/>
            <a:ext cx="2895600" cy="3581400"/>
          </a:xfrm>
          <a:prstGeom prst="rect">
            <a:avLst/>
          </a:prstGeom>
          <a:solidFill>
            <a:srgbClr val="00CCFF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227012" y="3124200"/>
            <a:ext cx="2971800" cy="2667000"/>
            <a:chOff x="480" y="2400"/>
            <a:chExt cx="1632" cy="1536"/>
          </a:xfrm>
        </p:grpSpPr>
        <p:sp>
          <p:nvSpPr>
            <p:cNvPr id="6" name="矩形 5"/>
            <p:cNvSpPr/>
            <p:nvPr/>
          </p:nvSpPr>
          <p:spPr>
            <a:xfrm rot="723208">
              <a:off x="143" y="1968"/>
              <a:ext cx="1872" cy="168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80" y="2400"/>
              <a:ext cx="1632" cy="1536"/>
              <a:chOff x="480" y="2400"/>
              <a:chExt cx="1632" cy="153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480" y="2400"/>
                <a:ext cx="1632" cy="153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480" y="2400"/>
                <a:ext cx="1632" cy="1536"/>
              </a:xfrm>
              <a:custGeom>
                <a:avLst/>
                <a:gdLst/>
                <a:ahLst/>
                <a:cxnLst>
                  <a:cxn ang="0">
                    <a:pos x="1632" y="0"/>
                  </a:cxn>
                  <a:cxn ang="0">
                    <a:pos x="1336" y="184"/>
                  </a:cxn>
                  <a:cxn ang="0">
                    <a:pos x="1040" y="368"/>
                  </a:cxn>
                  <a:cxn ang="0">
                    <a:pos x="768" y="624"/>
                  </a:cxn>
                  <a:cxn ang="0">
                    <a:pos x="496" y="880"/>
                  </a:cxn>
                  <a:cxn ang="0">
                    <a:pos x="248" y="1208"/>
                  </a:cxn>
                  <a:cxn ang="0">
                    <a:pos x="0" y="1536"/>
                  </a:cxn>
                </a:cxnLst>
                <a:rect l="0" t="0" r="r" b="b"/>
                <a:pathLst>
                  <a:path w="1632" h="1536">
                    <a:moveTo>
                      <a:pt x="1632" y="0"/>
                    </a:moveTo>
                    <a:cubicBezTo>
                      <a:pt x="1336" y="184"/>
                      <a:pt x="1040" y="368"/>
                      <a:pt x="768" y="624"/>
                    </a:cubicBezTo>
                    <a:cubicBezTo>
                      <a:pt x="496" y="880"/>
                      <a:pt x="248" y="1208"/>
                      <a:pt x="0" y="1536"/>
                    </a:cubicBezTo>
                  </a:path>
                </a:pathLst>
              </a:custGeom>
              <a:solidFill>
                <a:srgbClr val="FF99CC"/>
              </a:solidFill>
              <a:ln>
                <a:solidFill>
                  <a:srgbClr val="FF0000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480" y="2400"/>
                <a:ext cx="1632" cy="1536"/>
              </a:xfrm>
              <a:custGeom>
                <a:avLst/>
                <a:gdLst/>
                <a:ahLst/>
                <a:cxnLst>
                  <a:cxn ang="0">
                    <a:pos x="1632" y="0"/>
                  </a:cxn>
                  <a:cxn ang="0">
                    <a:pos x="1504" y="280"/>
                  </a:cxn>
                  <a:cxn ang="0">
                    <a:pos x="1376" y="560"/>
                  </a:cxn>
                  <a:cxn ang="0">
                    <a:pos x="1104" y="816"/>
                  </a:cxn>
                  <a:cxn ang="0">
                    <a:pos x="832" y="1072"/>
                  </a:cxn>
                  <a:cxn ang="0">
                    <a:pos x="416" y="1304"/>
                  </a:cxn>
                  <a:cxn ang="0">
                    <a:pos x="0" y="1536"/>
                  </a:cxn>
                </a:cxnLst>
                <a:rect l="0" t="0" r="r" b="b"/>
                <a:pathLst>
                  <a:path w="1632" h="1536">
                    <a:moveTo>
                      <a:pt x="1632" y="0"/>
                    </a:moveTo>
                    <a:cubicBezTo>
                      <a:pt x="1504" y="280"/>
                      <a:pt x="1376" y="560"/>
                      <a:pt x="1104" y="816"/>
                    </a:cubicBezTo>
                    <a:cubicBezTo>
                      <a:pt x="832" y="1072"/>
                      <a:pt x="416" y="1304"/>
                      <a:pt x="0" y="1536"/>
                    </a:cubicBezTo>
                  </a:path>
                </a:pathLst>
              </a:custGeom>
              <a:solidFill>
                <a:srgbClr val="FF99CC"/>
              </a:solidFill>
              <a:ln>
                <a:solidFill>
                  <a:srgbClr val="FF0000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  <p:sp>
            <p:nvSpPr>
              <p:cNvPr id="11" name="椭圆 10"/>
              <p:cNvSpPr/>
              <p:nvPr/>
            </p:nvSpPr>
            <p:spPr>
              <a:xfrm rot="2937848">
                <a:off x="1056" y="3072"/>
                <a:ext cx="672" cy="96"/>
              </a:xfrm>
              <a:prstGeom prst="ellipse">
                <a:avLst/>
              </a:prstGeom>
              <a:solidFill>
                <a:srgbClr val="996633"/>
              </a:solidFill>
              <a:ln>
                <a:solidFill>
                  <a:srgbClr val="FF0000"/>
                </a:solidFill>
              </a:ln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576" y="2448"/>
              <a:ext cx="1488" cy="1440"/>
            </a:xfrm>
            <a:custGeom>
              <a:avLst/>
              <a:gdLst/>
              <a:ahLst/>
              <a:cxnLst>
                <a:cxn ang="0">
                  <a:pos x="1488" y="0"/>
                </a:cxn>
                <a:cxn ang="0">
                  <a:pos x="1404" y="140"/>
                </a:cxn>
                <a:cxn ang="0">
                  <a:pos x="1320" y="280"/>
                </a:cxn>
                <a:cxn ang="0">
                  <a:pos x="1248" y="384"/>
                </a:cxn>
                <a:cxn ang="0">
                  <a:pos x="1176" y="488"/>
                </a:cxn>
                <a:cxn ang="0">
                  <a:pos x="1128" y="544"/>
                </a:cxn>
                <a:cxn ang="0">
                  <a:pos x="1056" y="624"/>
                </a:cxn>
                <a:cxn ang="0">
                  <a:pos x="984" y="704"/>
                </a:cxn>
                <a:cxn ang="0">
                  <a:pos x="904" y="800"/>
                </a:cxn>
                <a:cxn ang="0">
                  <a:pos x="816" y="864"/>
                </a:cxn>
                <a:cxn ang="0">
                  <a:pos x="728" y="928"/>
                </a:cxn>
                <a:cxn ang="0">
                  <a:pos x="664" y="912"/>
                </a:cxn>
                <a:cxn ang="0">
                  <a:pos x="528" y="1008"/>
                </a:cxn>
                <a:cxn ang="0">
                  <a:pos x="392" y="1104"/>
                </a:cxn>
                <a:cxn ang="0">
                  <a:pos x="96" y="1368"/>
                </a:cxn>
                <a:cxn ang="0">
                  <a:pos x="0" y="1440"/>
                </a:cxn>
              </a:cxnLst>
              <a:rect l="0" t="0" r="r" b="b"/>
              <a:pathLst>
                <a:path w="1488" h="1440">
                  <a:moveTo>
                    <a:pt x="1488" y="0"/>
                  </a:moveTo>
                  <a:cubicBezTo>
                    <a:pt x="1404" y="140"/>
                    <a:pt x="1320" y="280"/>
                    <a:pt x="1248" y="384"/>
                  </a:cubicBezTo>
                  <a:cubicBezTo>
                    <a:pt x="1176" y="488"/>
                    <a:pt x="1128" y="544"/>
                    <a:pt x="1056" y="624"/>
                  </a:cubicBezTo>
                  <a:cubicBezTo>
                    <a:pt x="984" y="704"/>
                    <a:pt x="904" y="800"/>
                    <a:pt x="816" y="864"/>
                  </a:cubicBezTo>
                  <a:cubicBezTo>
                    <a:pt x="728" y="928"/>
                    <a:pt x="664" y="912"/>
                    <a:pt x="528" y="1008"/>
                  </a:cubicBezTo>
                  <a:cubicBezTo>
                    <a:pt x="392" y="1104"/>
                    <a:pt x="96" y="1368"/>
                    <a:pt x="0" y="144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864" y="2448"/>
              <a:ext cx="1200" cy="1056"/>
            </a:xfrm>
            <a:custGeom>
              <a:avLst/>
              <a:gdLst/>
              <a:ahLst/>
              <a:cxnLst>
                <a:cxn ang="0">
                  <a:pos x="1200" y="0"/>
                </a:cxn>
                <a:cxn ang="0">
                  <a:pos x="1072" y="92"/>
                </a:cxn>
                <a:cxn ang="0">
                  <a:pos x="944" y="184"/>
                </a:cxn>
                <a:cxn ang="0">
                  <a:pos x="816" y="288"/>
                </a:cxn>
                <a:cxn ang="0">
                  <a:pos x="688" y="392"/>
                </a:cxn>
                <a:cxn ang="0">
                  <a:pos x="552" y="520"/>
                </a:cxn>
                <a:cxn ang="0">
                  <a:pos x="432" y="624"/>
                </a:cxn>
                <a:cxn ang="0">
                  <a:pos x="312" y="728"/>
                </a:cxn>
                <a:cxn ang="0">
                  <a:pos x="168" y="840"/>
                </a:cxn>
                <a:cxn ang="0">
                  <a:pos x="96" y="912"/>
                </a:cxn>
                <a:cxn ang="0">
                  <a:pos x="24" y="984"/>
                </a:cxn>
                <a:cxn ang="0">
                  <a:pos x="12" y="1020"/>
                </a:cxn>
                <a:cxn ang="0">
                  <a:pos x="0" y="1056"/>
                </a:cxn>
              </a:cxnLst>
              <a:rect l="0" t="0" r="r" b="b"/>
              <a:pathLst>
                <a:path w="1200" h="1056">
                  <a:moveTo>
                    <a:pt x="1200" y="0"/>
                  </a:moveTo>
                  <a:cubicBezTo>
                    <a:pt x="1072" y="92"/>
                    <a:pt x="944" y="184"/>
                    <a:pt x="816" y="288"/>
                  </a:cubicBezTo>
                  <a:cubicBezTo>
                    <a:pt x="688" y="392"/>
                    <a:pt x="552" y="520"/>
                    <a:pt x="432" y="624"/>
                  </a:cubicBezTo>
                  <a:cubicBezTo>
                    <a:pt x="312" y="728"/>
                    <a:pt x="168" y="840"/>
                    <a:pt x="96" y="912"/>
                  </a:cubicBezTo>
                  <a:cubicBezTo>
                    <a:pt x="24" y="984"/>
                    <a:pt x="12" y="1020"/>
                    <a:pt x="0" y="1056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680" y="2544"/>
              <a:ext cx="288" cy="384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168" y="164"/>
                </a:cxn>
                <a:cxn ang="0">
                  <a:pos x="48" y="328"/>
                </a:cxn>
                <a:cxn ang="0">
                  <a:pos x="0" y="384"/>
                </a:cxn>
              </a:cxnLst>
              <a:rect l="0" t="0" r="r" b="b"/>
              <a:pathLst>
                <a:path w="288" h="384">
                  <a:moveTo>
                    <a:pt x="288" y="0"/>
                  </a:moveTo>
                  <a:cubicBezTo>
                    <a:pt x="168" y="164"/>
                    <a:pt x="48" y="328"/>
                    <a:pt x="0" y="384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76" y="3312"/>
              <a:ext cx="480" cy="528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428" y="72"/>
                </a:cxn>
                <a:cxn ang="0">
                  <a:pos x="376" y="144"/>
                </a:cxn>
                <a:cxn ang="0">
                  <a:pos x="336" y="192"/>
                </a:cxn>
                <a:cxn ang="0">
                  <a:pos x="296" y="240"/>
                </a:cxn>
                <a:cxn ang="0">
                  <a:pos x="296" y="232"/>
                </a:cxn>
                <a:cxn ang="0">
                  <a:pos x="240" y="288"/>
                </a:cxn>
                <a:cxn ang="0">
                  <a:pos x="184" y="344"/>
                </a:cxn>
                <a:cxn ang="0">
                  <a:pos x="92" y="436"/>
                </a:cxn>
                <a:cxn ang="0">
                  <a:pos x="0" y="528"/>
                </a:cxn>
              </a:cxnLst>
              <a:rect l="0" t="0" r="r" b="b"/>
              <a:pathLst>
                <a:path w="480" h="528">
                  <a:moveTo>
                    <a:pt x="480" y="0"/>
                  </a:moveTo>
                  <a:cubicBezTo>
                    <a:pt x="428" y="72"/>
                    <a:pt x="376" y="144"/>
                    <a:pt x="336" y="192"/>
                  </a:cubicBezTo>
                  <a:cubicBezTo>
                    <a:pt x="296" y="240"/>
                    <a:pt x="296" y="232"/>
                    <a:pt x="240" y="288"/>
                  </a:cubicBezTo>
                  <a:cubicBezTo>
                    <a:pt x="184" y="344"/>
                    <a:pt x="92" y="436"/>
                    <a:pt x="0" y="528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</p:grpSp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4"/>
          <a:srcRect b="19148"/>
          <a:stretch>
            <a:fillRect/>
          </a:stretch>
        </p:blipFill>
        <p:spPr>
          <a:xfrm>
            <a:off x="3074987" y="2781300"/>
            <a:ext cx="2667000" cy="3581400"/>
          </a:xfrm>
          <a:prstGeom prst="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1763712" y="5876925"/>
            <a:ext cx="12192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/>
              </a:rPr>
              <a:t>肌细胞</a:t>
            </a:r>
            <a:endParaRPr/>
          </a:p>
        </p:txBody>
      </p:sp>
      <p:sp>
        <p:nvSpPr>
          <p:cNvPr id="17" name="矩形 16"/>
          <p:cNvSpPr/>
          <p:nvPr/>
        </p:nvSpPr>
        <p:spPr>
          <a:xfrm>
            <a:off x="4284662" y="5876925"/>
            <a:ext cx="1439862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/>
              </a:rPr>
              <a:t>神经细胞</a:t>
            </a:r>
            <a:endParaRPr/>
          </a:p>
        </p:txBody>
      </p:sp>
      <p:sp>
        <p:nvSpPr>
          <p:cNvPr id="18" name="矩形 17"/>
          <p:cNvSpPr/>
          <p:nvPr/>
        </p:nvSpPr>
        <p:spPr>
          <a:xfrm>
            <a:off x="6659562" y="5876925"/>
            <a:ext cx="20161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333399"/>
                </a:solidFill>
                <a:latin typeface="Times New Roman"/>
              </a:rPr>
              <a:t>口腔上皮细胞</a:t>
            </a:r>
            <a:endParaRPr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411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endParaRPr/>
          </a:p>
        </p:txBody>
      </p:sp>
      <p:sp>
        <p:nvSpPr>
          <p:cNvPr id="3" name="矩形 2"/>
          <p:cNvSpPr/>
          <p:nvPr/>
        </p:nvSpPr>
        <p:spPr>
          <a:xfrm>
            <a:off x="0" y="6461125"/>
            <a:ext cx="9144000" cy="366712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</a:t>
            </a:r>
            <a:endParaRPr/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9387" y="981075"/>
            <a:ext cx="8675687" cy="4567237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250825" y="476250"/>
            <a:ext cx="73453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（二）、动物细胞的基本结构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395287" y="5661025"/>
            <a:ext cx="81375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动物细胞不具有</a:t>
            </a:r>
            <a:r>
              <a:rPr lang="en-US" sz="2800" b="1">
                <a:solidFill>
                  <a:srgbClr val="FF0000"/>
                </a:solidFill>
              </a:rPr>
              <a:t>细胞壁、叶绿体</a:t>
            </a:r>
            <a:r>
              <a:rPr lang="en-US" sz="2800" b="1"/>
              <a:t>，通常也无</a:t>
            </a:r>
            <a:r>
              <a:rPr lang="en-US" sz="2800" b="1">
                <a:solidFill>
                  <a:srgbClr val="FF0000"/>
                </a:solidFill>
              </a:rPr>
              <a:t>液泡</a:t>
            </a:r>
            <a:r>
              <a:rPr lang="en-US" sz="2800" b="1"/>
              <a:t>。</a:t>
            </a:r>
            <a:endParaRPr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800000"/>
                </a:solidFill>
                <a:latin typeface="Arial"/>
              </a:rPr>
              <a:t>（三）动物细胞和植物细胞的区别</a:t>
            </a:r>
            <a:endParaRPr/>
          </a:p>
        </p:txBody>
      </p:sp>
      <p:graphicFrame>
        <p:nvGraphicFramePr>
          <p:cNvPr id="3" name="内容占位符 2"/>
          <p:cNvGraphicFramePr>
            <a:graphicFrameLocks noGrp="1"/>
          </p:cNvGraphicFramePr>
          <p:nvPr>
            <p:ph idx="1"/>
          </p:nvPr>
        </p:nvGraphicFramePr>
        <p:xfrm>
          <a:off x="468312" y="1196975"/>
          <a:ext cx="8229599" cy="5415597"/>
        </p:xfrm>
        <a:graphic>
          <a:graphicData uri="http://schemas.openxmlformats.org/drawingml/2006/table">
            <a:tbl>
              <a:tblPr/>
              <a:tblGrid>
                <a:gridCol w="1811337"/>
                <a:gridCol w="3382962"/>
                <a:gridCol w="3035300"/>
              </a:tblGrid>
              <a:tr h="935037"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植物细胞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动物细胞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673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细胞壁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细胞膜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673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细胞质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细胞核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液    泡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66"/>
                          </a:solidFill>
                        </a:rPr>
                        <a:t>叶绿体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b="1">
                          <a:solidFill>
                            <a:srgbClr val="000099"/>
                          </a:solidFill>
                        </a:rPr>
                        <a:t>线粒体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059112" y="2205037"/>
            <a:ext cx="136366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6443662" y="2133600"/>
            <a:ext cx="153511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没有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3132137" y="2852737"/>
            <a:ext cx="150653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003300"/>
                </a:solidFill>
              </a:rPr>
              <a:t>有</a:t>
            </a:r>
            <a:endParaRPr/>
          </a:p>
        </p:txBody>
      </p:sp>
      <p:sp>
        <p:nvSpPr>
          <p:cNvPr id="7" name="矩形 6"/>
          <p:cNvSpPr/>
          <p:nvPr/>
        </p:nvSpPr>
        <p:spPr>
          <a:xfrm>
            <a:off x="6516687" y="2781300"/>
            <a:ext cx="114776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</a:t>
            </a:r>
            <a:endParaRPr/>
          </a:p>
        </p:txBody>
      </p:sp>
      <p:sp>
        <p:nvSpPr>
          <p:cNvPr id="8" name="矩形 7"/>
          <p:cNvSpPr/>
          <p:nvPr/>
        </p:nvSpPr>
        <p:spPr>
          <a:xfrm>
            <a:off x="3203575" y="3500437"/>
            <a:ext cx="119856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6516687" y="3357562"/>
            <a:ext cx="642937" cy="915987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600" b="1">
                <a:solidFill>
                  <a:srgbClr val="003300"/>
                </a:solidFill>
              </a:rPr>
              <a:t>有</a:t>
            </a:r>
            <a:endParaRPr/>
          </a:p>
          <a:p>
            <a:endParaRPr lang="en-US" u="sng"/>
          </a:p>
        </p:txBody>
      </p:sp>
      <p:sp>
        <p:nvSpPr>
          <p:cNvPr id="10" name="矩形 9"/>
          <p:cNvSpPr/>
          <p:nvPr/>
        </p:nvSpPr>
        <p:spPr>
          <a:xfrm>
            <a:off x="3132137" y="4149725"/>
            <a:ext cx="1362075" cy="915987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003300"/>
                </a:solidFill>
              </a:rPr>
              <a:t>有</a:t>
            </a:r>
            <a:endParaRPr/>
          </a:p>
          <a:p>
            <a:endParaRPr lang="en-US" u="sng"/>
          </a:p>
        </p:txBody>
      </p:sp>
      <p:sp>
        <p:nvSpPr>
          <p:cNvPr id="11" name="矩形 10"/>
          <p:cNvSpPr/>
          <p:nvPr/>
        </p:nvSpPr>
        <p:spPr>
          <a:xfrm>
            <a:off x="6227762" y="4076700"/>
            <a:ext cx="911225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003300"/>
                </a:solidFill>
              </a:rPr>
              <a:t> 有</a:t>
            </a:r>
            <a:endParaRPr/>
          </a:p>
        </p:txBody>
      </p:sp>
      <p:sp>
        <p:nvSpPr>
          <p:cNvPr id="12" name="矩形 11"/>
          <p:cNvSpPr/>
          <p:nvPr/>
        </p:nvSpPr>
        <p:spPr>
          <a:xfrm>
            <a:off x="2268537" y="4724400"/>
            <a:ext cx="3600450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有大型液泡</a:t>
            </a:r>
            <a:endParaRPr/>
          </a:p>
        </p:txBody>
      </p:sp>
      <p:sp>
        <p:nvSpPr>
          <p:cNvPr id="13" name="矩形 12"/>
          <p:cNvSpPr/>
          <p:nvPr/>
        </p:nvSpPr>
        <p:spPr>
          <a:xfrm>
            <a:off x="5651500" y="4724400"/>
            <a:ext cx="313213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没有大型液泡</a:t>
            </a:r>
            <a:endParaRPr/>
          </a:p>
        </p:txBody>
      </p:sp>
      <p:sp>
        <p:nvSpPr>
          <p:cNvPr id="14" name="矩形 13"/>
          <p:cNvSpPr/>
          <p:nvPr/>
        </p:nvSpPr>
        <p:spPr>
          <a:xfrm>
            <a:off x="2339975" y="5373687"/>
            <a:ext cx="303371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绿色细胞有</a:t>
            </a:r>
            <a:endParaRPr/>
          </a:p>
        </p:txBody>
      </p:sp>
      <p:sp>
        <p:nvSpPr>
          <p:cNvPr id="15" name="矩形 14"/>
          <p:cNvSpPr/>
          <p:nvPr/>
        </p:nvSpPr>
        <p:spPr>
          <a:xfrm>
            <a:off x="5724525" y="5300662"/>
            <a:ext cx="247808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没有</a:t>
            </a:r>
            <a:r>
              <a:rPr lang="en-US" sz="3600" b="1">
                <a:solidFill>
                  <a:srgbClr val="000066"/>
                </a:solidFill>
              </a:rPr>
              <a:t>叶绿体</a:t>
            </a:r>
            <a:endParaRPr/>
          </a:p>
        </p:txBody>
      </p:sp>
      <p:sp>
        <p:nvSpPr>
          <p:cNvPr id="16" name="矩形 15"/>
          <p:cNvSpPr/>
          <p:nvPr/>
        </p:nvSpPr>
        <p:spPr>
          <a:xfrm>
            <a:off x="3203575" y="6021387"/>
            <a:ext cx="64293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</a:t>
            </a:r>
            <a:endParaRPr/>
          </a:p>
        </p:txBody>
      </p:sp>
      <p:sp>
        <p:nvSpPr>
          <p:cNvPr id="17" name="矩形 16"/>
          <p:cNvSpPr/>
          <p:nvPr/>
        </p:nvSpPr>
        <p:spPr>
          <a:xfrm>
            <a:off x="6496050" y="6021387"/>
            <a:ext cx="64293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有</a:t>
            </a:r>
            <a:endParaRPr/>
          </a:p>
        </p:txBody>
      </p:sp>
      <p:sp>
        <p:nvSpPr>
          <p:cNvPr id="18" name="日期占位符 1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341437"/>
            <a:ext cx="8820150" cy="525621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3600" b="1">
                <a:solidFill>
                  <a:srgbClr val="000000"/>
                </a:solidFill>
                <a:latin typeface="Arial"/>
              </a:rPr>
              <a:t>1、在使用显微镜观察人的口腔上皮胞时，要将视野调得暗  一些，进行以下操作(         )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r>
              <a:rPr lang="en-US" sz="3600" b="1">
                <a:solidFill>
                  <a:srgbClr val="000000"/>
                </a:solidFill>
                <a:latin typeface="Arial"/>
              </a:rPr>
              <a:t>  A小光圈，平面镜 B．大光圈，平面镜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r>
              <a:rPr lang="en-US" sz="3600" b="1">
                <a:solidFill>
                  <a:srgbClr val="000000"/>
                </a:solidFill>
                <a:latin typeface="Arial"/>
              </a:rPr>
              <a:t>   C小光圈，凹面镜D．大光圈，凹面镜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r>
              <a:rPr lang="en-US" sz="3600" b="1">
                <a:solidFill>
                  <a:srgbClr val="000000"/>
                </a:solidFill>
                <a:latin typeface="Arial"/>
              </a:rPr>
              <a:t>2、鉴别一个细胞是动物细胞还是植物细胞，应检查它有无 (         )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r>
              <a:rPr lang="en-US" sz="3600" b="1">
                <a:solidFill>
                  <a:srgbClr val="000000"/>
                </a:solidFill>
                <a:latin typeface="Arial"/>
              </a:rPr>
              <a:t>A．叶绿体     B．液泡              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r>
              <a:rPr lang="en-US" sz="3600" b="1">
                <a:solidFill>
                  <a:srgbClr val="000000"/>
                </a:solidFill>
                <a:latin typeface="Arial"/>
              </a:rPr>
              <a:t>     C．线粒体      D．细胞壁</a:t>
            </a:r>
            <a:br>
              <a:rPr lang="en-US" sz="3600" b="1">
                <a:solidFill>
                  <a:srgbClr val="000000"/>
                </a:solidFill>
                <a:latin typeface="Arial"/>
              </a:rPr>
            </a:b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 flipV="1">
            <a:off x="457200" y="6126162"/>
            <a:ext cx="8229600" cy="111125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矩形 3"/>
          <p:cNvSpPr/>
          <p:nvPr/>
        </p:nvSpPr>
        <p:spPr>
          <a:xfrm>
            <a:off x="2247900" y="50800"/>
            <a:ext cx="2216150" cy="701675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4000">
                <a:solidFill>
                  <a:srgbClr val="FF0000"/>
                </a:solidFill>
              </a:rPr>
              <a:t>反馈练习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4500562" y="2276475"/>
            <a:ext cx="719137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>
                <a:solidFill>
                  <a:srgbClr val="FF0000"/>
                </a:solidFill>
              </a:rPr>
              <a:t>A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6300787" y="4508500"/>
            <a:ext cx="59531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>
                <a:solidFill>
                  <a:srgbClr val="FF0000"/>
                </a:solidFill>
              </a:rPr>
              <a:t>D</a:t>
            </a:r>
            <a:endParaRPr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893175" cy="201612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3600">
                <a:solidFill>
                  <a:srgbClr val="000000"/>
                </a:solidFill>
                <a:latin typeface="Arial"/>
              </a:rPr>
              <a:t>3</a:t>
            </a:r>
            <a:r>
              <a:rPr lang="en-US" sz="4400">
                <a:solidFill>
                  <a:srgbClr val="000000"/>
                </a:solidFill>
                <a:latin typeface="Arial"/>
              </a:rPr>
              <a:t>.</a:t>
            </a:r>
            <a:r>
              <a:rPr lang="en-US" sz="3200" b="1">
                <a:solidFill>
                  <a:srgbClr val="000000"/>
                </a:solidFill>
                <a:latin typeface="Arial"/>
              </a:rPr>
              <a:t>下列各项中，属于动物细胞具有的结构是(   )</a:t>
            </a:r>
            <a:br>
              <a:rPr lang="en-US" sz="3200" b="1">
                <a:solidFill>
                  <a:srgbClr val="000000"/>
                </a:solidFill>
                <a:latin typeface="Arial"/>
              </a:rPr>
            </a:br>
            <a:r>
              <a:rPr lang="en-US" sz="3200" b="1">
                <a:solidFill>
                  <a:srgbClr val="000000"/>
                </a:solidFill>
                <a:latin typeface="Arial"/>
              </a:rPr>
              <a:t>A .细胞壁   B叶绿体  C液泡  D细胞核</a:t>
            </a:r>
            <a:br>
              <a:rPr lang="en-US" sz="3200" b="1">
                <a:solidFill>
                  <a:srgbClr val="000000"/>
                </a:solidFill>
                <a:latin typeface="Arial"/>
              </a:rPr>
            </a:b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0825" y="1557337"/>
            <a:ext cx="8353425" cy="504031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Arial"/>
              </a:rPr>
              <a:t>4.</a:t>
            </a:r>
            <a:r>
              <a:rPr lang="en-US" sz="3200" b="1">
                <a:solidFill>
                  <a:srgbClr val="000000"/>
                </a:solidFill>
                <a:latin typeface="Arial"/>
              </a:rPr>
              <a:t>在观察人的口腔上皮细胞实验中，下列操作不正确的是（      ）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   A视野调暗一些     B玻片上滴生理盐水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   C用牙签从舌黏膜中取上皮细胞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   D显微镜平放在实验台上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5.使用显微镜时，要在目镜中看到白亮的圆形视野，关键步骤是（       ）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A对光  B使用高倍镜 C清洁载玻片 D标本染色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8367712" y="46672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200" u="sng">
                <a:solidFill>
                  <a:srgbClr val="FF0000"/>
                </a:solidFill>
              </a:rPr>
              <a:t>D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3255962" y="2001837"/>
            <a:ext cx="514350" cy="641350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600" u="sng">
                <a:solidFill>
                  <a:srgbClr val="FF0000"/>
                </a:solidFill>
              </a:rPr>
              <a:t>C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4335462" y="4738687"/>
            <a:ext cx="488950" cy="641350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600" u="sng">
                <a:solidFill>
                  <a:srgbClr val="FF0000"/>
                </a:solidFill>
              </a:rPr>
              <a:t>A</a:t>
            </a:r>
            <a:endParaRPr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楷体_GB2312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楷体"/>
              </a:rPr>
              <a:t>动物细胞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0" y="6461125"/>
            <a:ext cx="9144000" cy="366712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323850" y="1196975"/>
            <a:ext cx="5767387" cy="457200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2400" b="1"/>
              <a:t>6、你认为</a:t>
            </a:r>
            <a:r>
              <a:rPr lang="en-US" sz="2400" b="1" u="sng"/>
              <a:t>                 </a:t>
            </a:r>
            <a:r>
              <a:rPr lang="en-US" sz="2400" b="1"/>
              <a:t>同学观察效果最好？</a:t>
            </a:r>
            <a:endParaRPr/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1187" y="1989137"/>
            <a:ext cx="6769100" cy="2590800"/>
          </a:xfrm>
          <a:prstGeom prst="rect">
            <a:avLst/>
          </a:prstGeom>
          <a:noFill/>
          <a:ln/>
        </p:spPr>
      </p:pic>
      <p:sp>
        <p:nvSpPr>
          <p:cNvPr id="5" name="矩形 4"/>
          <p:cNvSpPr/>
          <p:nvPr/>
        </p:nvSpPr>
        <p:spPr>
          <a:xfrm>
            <a:off x="430212" y="4724400"/>
            <a:ext cx="7670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400" b="1"/>
              <a:t>你对A同学的建议是</a:t>
            </a:r>
            <a:r>
              <a:rPr lang="en-US" sz="2400" b="1" u="sng"/>
              <a:t>                                                  </a:t>
            </a:r>
            <a:r>
              <a:rPr lang="en-US" sz="2400" b="1"/>
              <a:t>。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430212" y="5589587"/>
            <a:ext cx="7742237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400" b="1"/>
              <a:t>你对C同学的建议是</a:t>
            </a:r>
            <a:r>
              <a:rPr lang="en-US" sz="2400" b="1" u="sng"/>
              <a:t>                                                  </a:t>
            </a:r>
            <a:r>
              <a:rPr lang="en-US" sz="2400" b="1"/>
              <a:t>。</a:t>
            </a:r>
            <a:endParaRPr/>
          </a:p>
        </p:txBody>
      </p:sp>
      <p:sp>
        <p:nvSpPr>
          <p:cNvPr id="7" name="矩形 6"/>
          <p:cNvSpPr/>
          <p:nvPr/>
        </p:nvSpPr>
        <p:spPr>
          <a:xfrm>
            <a:off x="2411412" y="1052512"/>
            <a:ext cx="1296987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B</a:t>
            </a:r>
            <a:endParaRPr/>
          </a:p>
        </p:txBody>
      </p:sp>
      <p:sp>
        <p:nvSpPr>
          <p:cNvPr id="8" name="矩形 7"/>
          <p:cNvSpPr/>
          <p:nvPr/>
        </p:nvSpPr>
        <p:spPr>
          <a:xfrm>
            <a:off x="3260725" y="4581525"/>
            <a:ext cx="4911725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盖盖玻片时应避免产生气泡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3132137" y="5445125"/>
            <a:ext cx="4694237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在漱净的口腔内刮取细胞</a:t>
            </a:r>
            <a:endParaRPr/>
          </a:p>
        </p:txBody>
      </p:sp>
      <p:sp>
        <p:nvSpPr>
          <p:cNvPr id="11" name="日期占位符 429496729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64387" y="908050"/>
            <a:ext cx="1800225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3333FF"/>
                </a:solidFill>
              </a:rPr>
              <a:t>细胞膜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7164387" y="2924175"/>
            <a:ext cx="197961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3333FF"/>
                </a:solidFill>
              </a:rPr>
              <a:t>细胞核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7164387" y="5013325"/>
            <a:ext cx="1800225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3333FF"/>
                </a:solidFill>
              </a:rPr>
              <a:t>细胞质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-76200" y="0"/>
            <a:ext cx="838200" cy="683260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37255"/>
                  <a:invGamma/>
                </a:srgbClr>
              </a:gs>
              <a:gs pos="100000">
                <a:srgbClr val="99CC00">
                  <a:gamma/>
                  <a:shade val="37255"/>
                  <a:invGamma/>
                </a:srgbClr>
              </a:gs>
            </a:gsLst>
            <a:lin ang="0" scaled="1"/>
          </a:gra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5400" b="1">
                <a:solidFill>
                  <a:srgbClr val="009900"/>
                </a:solidFill>
                <a:latin typeface="Times New Roman"/>
              </a:rPr>
              <a:t> </a:t>
            </a:r>
            <a:r>
              <a:rPr lang="en-US" sz="5400" b="1">
                <a:solidFill>
                  <a:srgbClr val="FFFF00"/>
                </a:solidFill>
                <a:latin typeface="Times New Roman"/>
              </a:rPr>
              <a:t>讨论</a:t>
            </a:r>
            <a:endParaRPr/>
          </a:p>
          <a:p>
            <a:pPr>
              <a:spcBef>
                <a:spcPct val="50000"/>
              </a:spcBef>
            </a:pPr>
            <a:r>
              <a:rPr lang="en-US" sz="5400" b="1">
                <a:solidFill>
                  <a:srgbClr val="FF0000"/>
                </a:solidFill>
                <a:latin typeface="Times New Roman"/>
              </a:rPr>
              <a:t>与</a:t>
            </a:r>
            <a:endParaRPr/>
          </a:p>
          <a:p>
            <a:pPr>
              <a:spcBef>
                <a:spcPct val="50000"/>
              </a:spcBef>
            </a:pPr>
            <a:r>
              <a:rPr lang="en-US" sz="5400" b="1">
                <a:solidFill>
                  <a:srgbClr val="FFFF00"/>
                </a:solidFill>
                <a:latin typeface="Times New Roman"/>
              </a:rPr>
              <a:t>归纳</a:t>
            </a:r>
            <a:endParaRPr/>
          </a:p>
          <a:p>
            <a:pPr>
              <a:spcBef>
                <a:spcPct val="50000"/>
              </a:spcBef>
            </a:pPr>
            <a:endParaRPr lang="en-US" sz="4300" b="1">
              <a:solidFill>
                <a:srgbClr val="FF3300"/>
              </a:solidFill>
              <a:latin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00337" y="6216650"/>
            <a:ext cx="3384550" cy="641350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600"/>
              <a:t>动物细胞结构图</a:t>
            </a:r>
            <a:endParaRPr/>
          </a:p>
        </p:txBody>
      </p:sp>
      <p:grpSp>
        <p:nvGrpSpPr>
          <p:cNvPr id="7" name="组合 6"/>
          <p:cNvGrpSpPr/>
          <p:nvPr/>
        </p:nvGrpSpPr>
        <p:grpSpPr>
          <a:xfrm>
            <a:off x="755650" y="0"/>
            <a:ext cx="6372225" cy="6808787"/>
            <a:chOff x="476" y="0"/>
            <a:chExt cx="4014" cy="4289"/>
          </a:xfrm>
        </p:grpSpPr>
        <p:sp>
          <p:nvSpPr>
            <p:cNvPr id="8" name="矩形 7"/>
            <p:cNvSpPr/>
            <p:nvPr/>
          </p:nvSpPr>
          <p:spPr>
            <a:xfrm>
              <a:off x="476" y="0"/>
              <a:ext cx="4014" cy="428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3" name="图片 2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476" y="0"/>
              <a:ext cx="4014" cy="4289"/>
            </a:xfrm>
            <a:prstGeom prst="rect">
              <a:avLst/>
            </a:prstGeom>
            <a:noFill/>
          </p:spPr>
        </p:pic>
        <p:sp>
          <p:nvSpPr>
            <p:cNvPr id="9" name="任意多边形 8"/>
            <p:cNvSpPr/>
            <p:nvPr/>
          </p:nvSpPr>
          <p:spPr>
            <a:xfrm>
              <a:off x="1927" y="3067"/>
              <a:ext cx="151" cy="249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83" y="0"/>
                </a:cxn>
                <a:cxn ang="0">
                  <a:pos x="60" y="0"/>
                </a:cxn>
                <a:cxn ang="0">
                  <a:pos x="45" y="15"/>
                </a:cxn>
                <a:cxn ang="0">
                  <a:pos x="30" y="30"/>
                </a:cxn>
                <a:cxn ang="0">
                  <a:pos x="0" y="76"/>
                </a:cxn>
                <a:cxn ang="0">
                  <a:pos x="0" y="106"/>
                </a:cxn>
                <a:cxn ang="0">
                  <a:pos x="0" y="136"/>
                </a:cxn>
                <a:cxn ang="0">
                  <a:pos x="22" y="173"/>
                </a:cxn>
                <a:cxn ang="0">
                  <a:pos x="45" y="196"/>
                </a:cxn>
                <a:cxn ang="0">
                  <a:pos x="68" y="219"/>
                </a:cxn>
                <a:cxn ang="0">
                  <a:pos x="121" y="249"/>
                </a:cxn>
                <a:cxn ang="0">
                  <a:pos x="136" y="242"/>
                </a:cxn>
                <a:cxn ang="0">
                  <a:pos x="151" y="235"/>
                </a:cxn>
                <a:cxn ang="0">
                  <a:pos x="144" y="174"/>
                </a:cxn>
                <a:cxn ang="0">
                  <a:pos x="136" y="151"/>
                </a:cxn>
                <a:cxn ang="0">
                  <a:pos x="128" y="128"/>
                </a:cxn>
                <a:cxn ang="0">
                  <a:pos x="98" y="129"/>
                </a:cxn>
                <a:cxn ang="0">
                  <a:pos x="90" y="106"/>
                </a:cxn>
                <a:cxn ang="0">
                  <a:pos x="82" y="83"/>
                </a:cxn>
                <a:cxn ang="0">
                  <a:pos x="97" y="30"/>
                </a:cxn>
                <a:cxn ang="0">
                  <a:pos x="90" y="15"/>
                </a:cxn>
              </a:cxnLst>
              <a:rect l="0" t="0" r="r" b="b"/>
              <a:pathLst>
                <a:path w="151" h="249">
                  <a:moveTo>
                    <a:pt x="90" y="15"/>
                  </a:moveTo>
                  <a:cubicBezTo>
                    <a:pt x="83" y="0"/>
                    <a:pt x="60" y="0"/>
                    <a:pt x="45" y="15"/>
                  </a:cubicBezTo>
                  <a:cubicBezTo>
                    <a:pt x="30" y="30"/>
                    <a:pt x="0" y="76"/>
                    <a:pt x="0" y="106"/>
                  </a:cubicBezTo>
                  <a:cubicBezTo>
                    <a:pt x="0" y="136"/>
                    <a:pt x="22" y="173"/>
                    <a:pt x="45" y="196"/>
                  </a:cubicBezTo>
                  <a:cubicBezTo>
                    <a:pt x="68" y="219"/>
                    <a:pt x="121" y="249"/>
                    <a:pt x="136" y="242"/>
                  </a:cubicBezTo>
                  <a:cubicBezTo>
                    <a:pt x="151" y="235"/>
                    <a:pt x="144" y="174"/>
                    <a:pt x="136" y="151"/>
                  </a:cubicBezTo>
                  <a:cubicBezTo>
                    <a:pt x="128" y="128"/>
                    <a:pt x="98" y="129"/>
                    <a:pt x="90" y="106"/>
                  </a:cubicBezTo>
                  <a:cubicBezTo>
                    <a:pt x="82" y="83"/>
                    <a:pt x="97" y="30"/>
                    <a:pt x="90" y="15"/>
                  </a:cubicBezTo>
                </a:path>
              </a:pathLst>
            </a:custGeom>
            <a:solidFill>
              <a:srgbClr val="6600CC">
                <a:alpha val="66000"/>
              </a:srgbClr>
            </a:solidFill>
            <a:ln>
              <a:solidFill>
                <a:srgbClr val="6600CC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701" y="1842"/>
              <a:ext cx="151" cy="249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83" y="0"/>
                </a:cxn>
                <a:cxn ang="0">
                  <a:pos x="60" y="0"/>
                </a:cxn>
                <a:cxn ang="0">
                  <a:pos x="45" y="15"/>
                </a:cxn>
                <a:cxn ang="0">
                  <a:pos x="30" y="30"/>
                </a:cxn>
                <a:cxn ang="0">
                  <a:pos x="0" y="76"/>
                </a:cxn>
                <a:cxn ang="0">
                  <a:pos x="0" y="106"/>
                </a:cxn>
                <a:cxn ang="0">
                  <a:pos x="0" y="136"/>
                </a:cxn>
                <a:cxn ang="0">
                  <a:pos x="22" y="173"/>
                </a:cxn>
                <a:cxn ang="0">
                  <a:pos x="45" y="196"/>
                </a:cxn>
                <a:cxn ang="0">
                  <a:pos x="68" y="219"/>
                </a:cxn>
                <a:cxn ang="0">
                  <a:pos x="121" y="249"/>
                </a:cxn>
                <a:cxn ang="0">
                  <a:pos x="136" y="242"/>
                </a:cxn>
                <a:cxn ang="0">
                  <a:pos x="151" y="235"/>
                </a:cxn>
                <a:cxn ang="0">
                  <a:pos x="144" y="174"/>
                </a:cxn>
                <a:cxn ang="0">
                  <a:pos x="136" y="151"/>
                </a:cxn>
                <a:cxn ang="0">
                  <a:pos x="128" y="128"/>
                </a:cxn>
                <a:cxn ang="0">
                  <a:pos x="98" y="129"/>
                </a:cxn>
                <a:cxn ang="0">
                  <a:pos x="90" y="106"/>
                </a:cxn>
                <a:cxn ang="0">
                  <a:pos x="82" y="83"/>
                </a:cxn>
                <a:cxn ang="0">
                  <a:pos x="97" y="30"/>
                </a:cxn>
                <a:cxn ang="0">
                  <a:pos x="90" y="15"/>
                </a:cxn>
              </a:cxnLst>
              <a:rect l="0" t="0" r="r" b="b"/>
              <a:pathLst>
                <a:path w="151" h="249">
                  <a:moveTo>
                    <a:pt x="90" y="15"/>
                  </a:moveTo>
                  <a:cubicBezTo>
                    <a:pt x="83" y="0"/>
                    <a:pt x="60" y="0"/>
                    <a:pt x="45" y="15"/>
                  </a:cubicBezTo>
                  <a:cubicBezTo>
                    <a:pt x="30" y="30"/>
                    <a:pt x="0" y="76"/>
                    <a:pt x="0" y="106"/>
                  </a:cubicBezTo>
                  <a:cubicBezTo>
                    <a:pt x="0" y="136"/>
                    <a:pt x="22" y="173"/>
                    <a:pt x="45" y="196"/>
                  </a:cubicBezTo>
                  <a:cubicBezTo>
                    <a:pt x="68" y="219"/>
                    <a:pt x="121" y="249"/>
                    <a:pt x="136" y="242"/>
                  </a:cubicBezTo>
                  <a:cubicBezTo>
                    <a:pt x="151" y="235"/>
                    <a:pt x="144" y="174"/>
                    <a:pt x="136" y="151"/>
                  </a:cubicBezTo>
                  <a:cubicBezTo>
                    <a:pt x="128" y="128"/>
                    <a:pt x="98" y="129"/>
                    <a:pt x="90" y="106"/>
                  </a:cubicBezTo>
                  <a:cubicBezTo>
                    <a:pt x="82" y="83"/>
                    <a:pt x="97" y="30"/>
                    <a:pt x="90" y="15"/>
                  </a:cubicBezTo>
                </a:path>
              </a:pathLst>
            </a:custGeom>
            <a:solidFill>
              <a:srgbClr val="6600CC">
                <a:alpha val="66000"/>
              </a:srgbClr>
            </a:solidFill>
            <a:ln>
              <a:solidFill>
                <a:srgbClr val="6600CC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472" y="3475"/>
              <a:ext cx="151" cy="249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83" y="0"/>
                </a:cxn>
                <a:cxn ang="0">
                  <a:pos x="60" y="0"/>
                </a:cxn>
                <a:cxn ang="0">
                  <a:pos x="45" y="15"/>
                </a:cxn>
                <a:cxn ang="0">
                  <a:pos x="30" y="30"/>
                </a:cxn>
                <a:cxn ang="0">
                  <a:pos x="0" y="76"/>
                </a:cxn>
                <a:cxn ang="0">
                  <a:pos x="0" y="106"/>
                </a:cxn>
                <a:cxn ang="0">
                  <a:pos x="0" y="136"/>
                </a:cxn>
                <a:cxn ang="0">
                  <a:pos x="22" y="173"/>
                </a:cxn>
                <a:cxn ang="0">
                  <a:pos x="45" y="196"/>
                </a:cxn>
                <a:cxn ang="0">
                  <a:pos x="68" y="219"/>
                </a:cxn>
                <a:cxn ang="0">
                  <a:pos x="121" y="249"/>
                </a:cxn>
                <a:cxn ang="0">
                  <a:pos x="136" y="242"/>
                </a:cxn>
                <a:cxn ang="0">
                  <a:pos x="151" y="235"/>
                </a:cxn>
                <a:cxn ang="0">
                  <a:pos x="144" y="174"/>
                </a:cxn>
                <a:cxn ang="0">
                  <a:pos x="136" y="151"/>
                </a:cxn>
                <a:cxn ang="0">
                  <a:pos x="128" y="128"/>
                </a:cxn>
                <a:cxn ang="0">
                  <a:pos x="98" y="129"/>
                </a:cxn>
                <a:cxn ang="0">
                  <a:pos x="90" y="106"/>
                </a:cxn>
                <a:cxn ang="0">
                  <a:pos x="82" y="83"/>
                </a:cxn>
                <a:cxn ang="0">
                  <a:pos x="97" y="30"/>
                </a:cxn>
                <a:cxn ang="0">
                  <a:pos x="90" y="15"/>
                </a:cxn>
              </a:cxnLst>
              <a:rect l="0" t="0" r="r" b="b"/>
              <a:pathLst>
                <a:path w="151" h="249">
                  <a:moveTo>
                    <a:pt x="90" y="15"/>
                  </a:moveTo>
                  <a:cubicBezTo>
                    <a:pt x="83" y="0"/>
                    <a:pt x="60" y="0"/>
                    <a:pt x="45" y="15"/>
                  </a:cubicBezTo>
                  <a:cubicBezTo>
                    <a:pt x="30" y="30"/>
                    <a:pt x="0" y="76"/>
                    <a:pt x="0" y="106"/>
                  </a:cubicBezTo>
                  <a:cubicBezTo>
                    <a:pt x="0" y="136"/>
                    <a:pt x="22" y="173"/>
                    <a:pt x="45" y="196"/>
                  </a:cubicBezTo>
                  <a:cubicBezTo>
                    <a:pt x="68" y="219"/>
                    <a:pt x="121" y="249"/>
                    <a:pt x="136" y="242"/>
                  </a:cubicBezTo>
                  <a:cubicBezTo>
                    <a:pt x="151" y="235"/>
                    <a:pt x="144" y="174"/>
                    <a:pt x="136" y="151"/>
                  </a:cubicBezTo>
                  <a:cubicBezTo>
                    <a:pt x="128" y="128"/>
                    <a:pt x="98" y="129"/>
                    <a:pt x="90" y="106"/>
                  </a:cubicBezTo>
                  <a:cubicBezTo>
                    <a:pt x="82" y="83"/>
                    <a:pt x="97" y="30"/>
                    <a:pt x="90" y="15"/>
                  </a:cubicBezTo>
                </a:path>
              </a:pathLst>
            </a:custGeom>
            <a:solidFill>
              <a:srgbClr val="6600CC">
                <a:alpha val="66000"/>
              </a:srgbClr>
            </a:solidFill>
            <a:ln>
              <a:solidFill>
                <a:srgbClr val="6600CC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472" y="799"/>
              <a:ext cx="151" cy="249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83" y="0"/>
                </a:cxn>
                <a:cxn ang="0">
                  <a:pos x="60" y="0"/>
                </a:cxn>
                <a:cxn ang="0">
                  <a:pos x="45" y="15"/>
                </a:cxn>
                <a:cxn ang="0">
                  <a:pos x="30" y="30"/>
                </a:cxn>
                <a:cxn ang="0">
                  <a:pos x="0" y="76"/>
                </a:cxn>
                <a:cxn ang="0">
                  <a:pos x="0" y="106"/>
                </a:cxn>
                <a:cxn ang="0">
                  <a:pos x="0" y="136"/>
                </a:cxn>
                <a:cxn ang="0">
                  <a:pos x="22" y="173"/>
                </a:cxn>
                <a:cxn ang="0">
                  <a:pos x="45" y="196"/>
                </a:cxn>
                <a:cxn ang="0">
                  <a:pos x="68" y="219"/>
                </a:cxn>
                <a:cxn ang="0">
                  <a:pos x="121" y="249"/>
                </a:cxn>
                <a:cxn ang="0">
                  <a:pos x="136" y="242"/>
                </a:cxn>
                <a:cxn ang="0">
                  <a:pos x="151" y="235"/>
                </a:cxn>
                <a:cxn ang="0">
                  <a:pos x="144" y="174"/>
                </a:cxn>
                <a:cxn ang="0">
                  <a:pos x="136" y="151"/>
                </a:cxn>
                <a:cxn ang="0">
                  <a:pos x="128" y="128"/>
                </a:cxn>
                <a:cxn ang="0">
                  <a:pos x="98" y="129"/>
                </a:cxn>
                <a:cxn ang="0">
                  <a:pos x="90" y="106"/>
                </a:cxn>
                <a:cxn ang="0">
                  <a:pos x="82" y="83"/>
                </a:cxn>
                <a:cxn ang="0">
                  <a:pos x="97" y="30"/>
                </a:cxn>
                <a:cxn ang="0">
                  <a:pos x="90" y="15"/>
                </a:cxn>
              </a:cxnLst>
              <a:rect l="0" t="0" r="r" b="b"/>
              <a:pathLst>
                <a:path w="151" h="249">
                  <a:moveTo>
                    <a:pt x="90" y="15"/>
                  </a:moveTo>
                  <a:cubicBezTo>
                    <a:pt x="83" y="0"/>
                    <a:pt x="60" y="0"/>
                    <a:pt x="45" y="15"/>
                  </a:cubicBezTo>
                  <a:cubicBezTo>
                    <a:pt x="30" y="30"/>
                    <a:pt x="0" y="76"/>
                    <a:pt x="0" y="106"/>
                  </a:cubicBezTo>
                  <a:cubicBezTo>
                    <a:pt x="0" y="136"/>
                    <a:pt x="22" y="173"/>
                    <a:pt x="45" y="196"/>
                  </a:cubicBezTo>
                  <a:cubicBezTo>
                    <a:pt x="68" y="219"/>
                    <a:pt x="121" y="249"/>
                    <a:pt x="136" y="242"/>
                  </a:cubicBezTo>
                  <a:cubicBezTo>
                    <a:pt x="151" y="235"/>
                    <a:pt x="144" y="174"/>
                    <a:pt x="136" y="151"/>
                  </a:cubicBezTo>
                  <a:cubicBezTo>
                    <a:pt x="128" y="128"/>
                    <a:pt x="98" y="129"/>
                    <a:pt x="90" y="106"/>
                  </a:cubicBezTo>
                  <a:cubicBezTo>
                    <a:pt x="82" y="83"/>
                    <a:pt x="97" y="30"/>
                    <a:pt x="90" y="15"/>
                  </a:cubicBezTo>
                </a:path>
              </a:pathLst>
            </a:custGeom>
            <a:solidFill>
              <a:srgbClr val="6600CC">
                <a:alpha val="66000"/>
              </a:srgbClr>
            </a:solidFill>
            <a:ln>
              <a:solidFill>
                <a:srgbClr val="6600CC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2925" y="1434"/>
              <a:ext cx="151" cy="249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83" y="0"/>
                </a:cxn>
                <a:cxn ang="0">
                  <a:pos x="60" y="0"/>
                </a:cxn>
                <a:cxn ang="0">
                  <a:pos x="45" y="15"/>
                </a:cxn>
                <a:cxn ang="0">
                  <a:pos x="30" y="30"/>
                </a:cxn>
                <a:cxn ang="0">
                  <a:pos x="0" y="76"/>
                </a:cxn>
                <a:cxn ang="0">
                  <a:pos x="0" y="106"/>
                </a:cxn>
                <a:cxn ang="0">
                  <a:pos x="0" y="136"/>
                </a:cxn>
                <a:cxn ang="0">
                  <a:pos x="22" y="173"/>
                </a:cxn>
                <a:cxn ang="0">
                  <a:pos x="45" y="196"/>
                </a:cxn>
                <a:cxn ang="0">
                  <a:pos x="68" y="219"/>
                </a:cxn>
                <a:cxn ang="0">
                  <a:pos x="121" y="249"/>
                </a:cxn>
                <a:cxn ang="0">
                  <a:pos x="136" y="242"/>
                </a:cxn>
                <a:cxn ang="0">
                  <a:pos x="151" y="235"/>
                </a:cxn>
                <a:cxn ang="0">
                  <a:pos x="144" y="174"/>
                </a:cxn>
                <a:cxn ang="0">
                  <a:pos x="136" y="151"/>
                </a:cxn>
                <a:cxn ang="0">
                  <a:pos x="128" y="128"/>
                </a:cxn>
                <a:cxn ang="0">
                  <a:pos x="98" y="129"/>
                </a:cxn>
                <a:cxn ang="0">
                  <a:pos x="90" y="106"/>
                </a:cxn>
                <a:cxn ang="0">
                  <a:pos x="82" y="83"/>
                </a:cxn>
                <a:cxn ang="0">
                  <a:pos x="97" y="30"/>
                </a:cxn>
                <a:cxn ang="0">
                  <a:pos x="90" y="15"/>
                </a:cxn>
              </a:cxnLst>
              <a:rect l="0" t="0" r="r" b="b"/>
              <a:pathLst>
                <a:path w="151" h="249">
                  <a:moveTo>
                    <a:pt x="90" y="15"/>
                  </a:moveTo>
                  <a:cubicBezTo>
                    <a:pt x="83" y="0"/>
                    <a:pt x="60" y="0"/>
                    <a:pt x="45" y="15"/>
                  </a:cubicBezTo>
                  <a:cubicBezTo>
                    <a:pt x="30" y="30"/>
                    <a:pt x="0" y="76"/>
                    <a:pt x="0" y="106"/>
                  </a:cubicBezTo>
                  <a:cubicBezTo>
                    <a:pt x="0" y="136"/>
                    <a:pt x="22" y="173"/>
                    <a:pt x="45" y="196"/>
                  </a:cubicBezTo>
                  <a:cubicBezTo>
                    <a:pt x="68" y="219"/>
                    <a:pt x="121" y="249"/>
                    <a:pt x="136" y="242"/>
                  </a:cubicBezTo>
                  <a:cubicBezTo>
                    <a:pt x="151" y="235"/>
                    <a:pt x="144" y="174"/>
                    <a:pt x="136" y="151"/>
                  </a:cubicBezTo>
                  <a:cubicBezTo>
                    <a:pt x="128" y="128"/>
                    <a:pt x="98" y="129"/>
                    <a:pt x="90" y="106"/>
                  </a:cubicBezTo>
                  <a:cubicBezTo>
                    <a:pt x="82" y="83"/>
                    <a:pt x="97" y="30"/>
                    <a:pt x="90" y="15"/>
                  </a:cubicBezTo>
                </a:path>
              </a:pathLst>
            </a:custGeom>
            <a:solidFill>
              <a:srgbClr val="6600CC">
                <a:alpha val="66000"/>
              </a:srgbClr>
            </a:solidFill>
            <a:ln>
              <a:solidFill>
                <a:srgbClr val="6600CC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</p:grpSp>
      <p:sp>
        <p:nvSpPr>
          <p:cNvPr id="14" name="直接连接符 13"/>
          <p:cNvSpPr/>
          <p:nvPr/>
        </p:nvSpPr>
        <p:spPr>
          <a:xfrm>
            <a:off x="4716462" y="2492375"/>
            <a:ext cx="2447925" cy="144462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5" name="矩形 14"/>
          <p:cNvSpPr/>
          <p:nvPr/>
        </p:nvSpPr>
        <p:spPr>
          <a:xfrm>
            <a:off x="7164387" y="2276475"/>
            <a:ext cx="1979612" cy="64135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>
                <a:solidFill>
                  <a:srgbClr val="3333FF"/>
                </a:solidFill>
              </a:rPr>
              <a:t>线粒体</a:t>
            </a:r>
            <a:endParaRPr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69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96875" y="-674687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楷体_GB2312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楷体"/>
              </a:rPr>
              <a:t>动物细胞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0" y="6461125"/>
            <a:ext cx="9144000" cy="366712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0" y="476250"/>
            <a:ext cx="3240087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想一想，议一议</a:t>
            </a:r>
            <a:endParaRPr/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052512"/>
            <a:ext cx="2454275" cy="273685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2627312" y="1844675"/>
            <a:ext cx="6300787" cy="119062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蛙的三种细胞的结构共同点是：</a:t>
            </a:r>
            <a:endParaRPr/>
          </a:p>
          <a:p>
            <a:r>
              <a:rPr lang="en-US" sz="3600" b="1"/>
              <a:t>都有</a:t>
            </a:r>
            <a:r>
              <a:rPr lang="en-US" sz="3600" b="1">
                <a:solidFill>
                  <a:srgbClr val="FF0000"/>
                </a:solidFill>
              </a:rPr>
              <a:t>细胞膜</a:t>
            </a:r>
            <a:r>
              <a:rPr lang="en-US" sz="3600" b="1"/>
              <a:t>、</a:t>
            </a:r>
            <a:r>
              <a:rPr lang="en-US" sz="3600" b="1">
                <a:solidFill>
                  <a:srgbClr val="FF0000"/>
                </a:solidFill>
              </a:rPr>
              <a:t>细胞质</a:t>
            </a:r>
            <a:r>
              <a:rPr lang="en-US" sz="3600" b="1"/>
              <a:t>、</a:t>
            </a:r>
            <a:r>
              <a:rPr lang="en-US" sz="3600" b="1">
                <a:solidFill>
                  <a:srgbClr val="FF0000"/>
                </a:solidFill>
              </a:rPr>
              <a:t>细胞核</a:t>
            </a:r>
            <a:r>
              <a:rPr lang="en-US" sz="3600" b="1"/>
              <a:t>。</a:t>
            </a:r>
            <a:endParaRPr/>
          </a:p>
        </p:txBody>
      </p:sp>
      <p:sp>
        <p:nvSpPr>
          <p:cNvPr id="6" name="矩形 5"/>
          <p:cNvSpPr/>
          <p:nvPr/>
        </p:nvSpPr>
        <p:spPr>
          <a:xfrm flipV="1">
            <a:off x="2413000" y="3365500"/>
            <a:ext cx="6480175" cy="5191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7" name="矩形 6"/>
          <p:cNvSpPr/>
          <p:nvPr/>
        </p:nvSpPr>
        <p:spPr>
          <a:xfrm>
            <a:off x="395287" y="3933825"/>
            <a:ext cx="8353425" cy="119062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3600" b="1"/>
              <a:t>与植物细胞相比，主要的不同之处是：缺少</a:t>
            </a:r>
            <a:r>
              <a:rPr lang="en-US" sz="3600" b="1">
                <a:solidFill>
                  <a:srgbClr val="FF0000"/>
                </a:solidFill>
              </a:rPr>
              <a:t>细胞壁</a:t>
            </a:r>
            <a:r>
              <a:rPr lang="en-US" sz="3600" b="1"/>
              <a:t>、</a:t>
            </a:r>
            <a:r>
              <a:rPr lang="en-US" sz="3600" b="1">
                <a:solidFill>
                  <a:srgbClr val="FF0000"/>
                </a:solidFill>
              </a:rPr>
              <a:t>叶绿体</a:t>
            </a:r>
            <a:r>
              <a:rPr lang="en-US" sz="3600" b="1"/>
              <a:t>、</a:t>
            </a:r>
            <a:r>
              <a:rPr lang="en-US" sz="3600" b="1">
                <a:solidFill>
                  <a:srgbClr val="FF0000"/>
                </a:solidFill>
              </a:rPr>
              <a:t>液泡</a:t>
            </a:r>
            <a:endParaRPr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387" y="908050"/>
            <a:ext cx="8856662" cy="283527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000" u="sng">
                <a:solidFill>
                  <a:srgbClr val="000000"/>
                </a:solidFill>
              </a:rPr>
              <a:t>   </a:t>
            </a:r>
            <a:r>
              <a:rPr lang="en-US" sz="4000">
                <a:solidFill>
                  <a:srgbClr val="000000"/>
                </a:solidFill>
              </a:rPr>
              <a:t>动物细胞与植物细胞有什么相同和不同之处？</a:t>
            </a:r>
            <a:endParaRPr/>
          </a:p>
          <a:p>
            <a:endParaRPr lang="en-US" sz="4000">
              <a:solidFill>
                <a:srgbClr val="000000"/>
              </a:solidFill>
            </a:endParaRPr>
          </a:p>
          <a:p>
            <a:endParaRPr lang="en-US" sz="6000" u="sng">
              <a:solidFill>
                <a:srgbClr val="00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470150" cy="1006475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6000">
                <a:solidFill>
                  <a:srgbClr val="3333FF"/>
                </a:solidFill>
              </a:rPr>
              <a:t>讨论：</a:t>
            </a:r>
            <a:endParaRPr/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00562" y="2349500"/>
            <a:ext cx="4032250" cy="4248150"/>
          </a:xfrm>
          <a:prstGeom prst="rect">
            <a:avLst/>
          </a:prstGeom>
          <a:noFill/>
          <a:ln/>
        </p:spPr>
      </p:pic>
      <p:grpSp>
        <p:nvGrpSpPr>
          <p:cNvPr id="4" name="组合 3"/>
          <p:cNvGrpSpPr/>
          <p:nvPr/>
        </p:nvGrpSpPr>
        <p:grpSpPr>
          <a:xfrm>
            <a:off x="684212" y="2349500"/>
            <a:ext cx="3733800" cy="4343400"/>
            <a:chOff x="336" y="576"/>
            <a:chExt cx="2208" cy="2327"/>
          </a:xfrm>
        </p:grpSpPr>
        <p:sp>
          <p:nvSpPr>
            <p:cNvPr id="5" name="矩形 4"/>
            <p:cNvSpPr/>
            <p:nvPr/>
          </p:nvSpPr>
          <p:spPr>
            <a:xfrm>
              <a:off x="431" y="1480"/>
              <a:ext cx="2352" cy="273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5" name="图片 24"/>
            <p:cNvPicPr>
              <a:picLocks noChangeAspect="1" noChangeArrowheads="1"/>
            </p:cNvPicPr>
            <p:nvPr/>
          </p:nvPicPr>
          <p:blipFill>
            <a:blip r:embed="rId3"/>
            <a:srcRect r="38182"/>
            <a:stretch>
              <a:fillRect/>
            </a:stretch>
          </p:blipFill>
          <p:spPr>
            <a:xfrm>
              <a:off x="336" y="576"/>
              <a:ext cx="1632" cy="2327"/>
            </a:xfrm>
            <a:prstGeom prst="rect">
              <a:avLst/>
            </a:prstGeom>
            <a:noFill/>
          </p:spPr>
        </p:pic>
        <p:pic>
          <p:nvPicPr>
            <p:cNvPr id="26" name="图片 25"/>
            <p:cNvPicPr>
              <a:picLocks noChangeAspect="1" noChangeArrowheads="1"/>
            </p:cNvPicPr>
            <p:nvPr/>
          </p:nvPicPr>
          <p:blipFill>
            <a:blip r:embed="rId3"/>
            <a:srcRect l="67272" r="1818"/>
            <a:stretch>
              <a:fillRect/>
            </a:stretch>
          </p:blipFill>
          <p:spPr>
            <a:xfrm>
              <a:off x="1728" y="576"/>
              <a:ext cx="816" cy="2327"/>
            </a:xfrm>
            <a:prstGeom prst="rect">
              <a:avLst/>
            </a:prstGeom>
            <a:noFill/>
          </p:spPr>
        </p:pic>
      </p:grpSp>
      <p:sp>
        <p:nvSpPr>
          <p:cNvPr id="6" name="任意多边形 5"/>
          <p:cNvSpPr/>
          <p:nvPr/>
        </p:nvSpPr>
        <p:spPr>
          <a:xfrm>
            <a:off x="2411412" y="5013325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任意多边形 6"/>
          <p:cNvSpPr/>
          <p:nvPr/>
        </p:nvSpPr>
        <p:spPr>
          <a:xfrm>
            <a:off x="1908175" y="3141662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任意多边形 7"/>
          <p:cNvSpPr/>
          <p:nvPr/>
        </p:nvSpPr>
        <p:spPr>
          <a:xfrm>
            <a:off x="1547812" y="5516562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任意多边形 8"/>
          <p:cNvSpPr/>
          <p:nvPr/>
        </p:nvSpPr>
        <p:spPr>
          <a:xfrm>
            <a:off x="2555875" y="3789362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pic>
        <p:nvPicPr>
          <p:cNvPr id="27" name="图片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92725" y="3644900"/>
            <a:ext cx="127000" cy="157162"/>
          </a:xfrm>
          <a:prstGeom prst="rect">
            <a:avLst/>
          </a:prstGeom>
          <a:noFill/>
        </p:spPr>
      </p:pic>
      <p:pic>
        <p:nvPicPr>
          <p:cNvPr id="28" name="图片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35600" y="2781300"/>
            <a:ext cx="127000" cy="157162"/>
          </a:xfrm>
          <a:prstGeom prst="rect">
            <a:avLst/>
          </a:prstGeom>
          <a:noFill/>
        </p:spPr>
      </p:pic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72225" y="3068637"/>
            <a:ext cx="127000" cy="158750"/>
          </a:xfrm>
          <a:prstGeom prst="rect">
            <a:avLst/>
          </a:prstGeom>
          <a:noFill/>
        </p:spPr>
      </p:pic>
      <p:pic>
        <p:nvPicPr>
          <p:cNvPr id="30" name="图片 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516687" y="4581525"/>
            <a:ext cx="125412" cy="157162"/>
          </a:xfrm>
          <a:prstGeom prst="rect">
            <a:avLst/>
          </a:prstGeom>
          <a:noFill/>
        </p:spPr>
      </p:pic>
      <p:pic>
        <p:nvPicPr>
          <p:cNvPr id="31" name="图片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76825" y="3933825"/>
            <a:ext cx="127000" cy="157162"/>
          </a:xfrm>
          <a:prstGeom prst="rect">
            <a:avLst/>
          </a:prstGeom>
          <a:noFill/>
        </p:spPr>
      </p:pic>
      <p:pic>
        <p:nvPicPr>
          <p:cNvPr id="32" name="图片 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92725" y="4797425"/>
            <a:ext cx="127000" cy="157162"/>
          </a:xfrm>
          <a:prstGeom prst="rect">
            <a:avLst/>
          </a:prstGeom>
          <a:noFill/>
        </p:spPr>
      </p:pic>
      <p:pic>
        <p:nvPicPr>
          <p:cNvPr id="33" name="图片 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92725" y="3068637"/>
            <a:ext cx="127000" cy="158750"/>
          </a:xfrm>
          <a:prstGeom prst="rect">
            <a:avLst/>
          </a:prstGeom>
          <a:noFill/>
        </p:spPr>
      </p:pic>
      <p:pic>
        <p:nvPicPr>
          <p:cNvPr id="34" name="图片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27762" y="5445125"/>
            <a:ext cx="127000" cy="157162"/>
          </a:xfrm>
          <a:prstGeom prst="rect">
            <a:avLst/>
          </a:prstGeom>
          <a:noFill/>
        </p:spPr>
      </p:pic>
      <p:pic>
        <p:nvPicPr>
          <p:cNvPr id="35" name="图片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940425" y="5805487"/>
            <a:ext cx="127000" cy="157162"/>
          </a:xfrm>
          <a:prstGeom prst="rect">
            <a:avLst/>
          </a:prstGeom>
          <a:noFill/>
        </p:spPr>
      </p:pic>
      <p:sp>
        <p:nvSpPr>
          <p:cNvPr id="10" name="直接连接符 9"/>
          <p:cNvSpPr/>
          <p:nvPr/>
        </p:nvSpPr>
        <p:spPr>
          <a:xfrm>
            <a:off x="6300787" y="5589587"/>
            <a:ext cx="12954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矩形 10"/>
          <p:cNvSpPr/>
          <p:nvPr/>
        </p:nvSpPr>
        <p:spPr>
          <a:xfrm>
            <a:off x="7596187" y="5445125"/>
            <a:ext cx="792162" cy="304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400" b="1"/>
              <a:t>线粒体</a:t>
            </a:r>
            <a:endParaRPr/>
          </a:p>
        </p:txBody>
      </p:sp>
      <p:sp>
        <p:nvSpPr>
          <p:cNvPr id="12" name="直接连接符 11"/>
          <p:cNvSpPr/>
          <p:nvPr/>
        </p:nvSpPr>
        <p:spPr>
          <a:xfrm>
            <a:off x="2484437" y="5229225"/>
            <a:ext cx="10795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矩形 12"/>
          <p:cNvSpPr/>
          <p:nvPr/>
        </p:nvSpPr>
        <p:spPr>
          <a:xfrm>
            <a:off x="3492500" y="5013325"/>
            <a:ext cx="1152525" cy="3968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/>
              <a:t>线粒体</a:t>
            </a:r>
            <a:endParaRPr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147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56325" y="2852737"/>
            <a:ext cx="936625" cy="2376487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txBody>
          <a:bodyPr wrap="none" anchor="ctr"/>
          <a:lstStyle/>
          <a:p>
            <a:endParaRPr/>
          </a:p>
        </p:txBody>
      </p:sp>
      <p:pic>
        <p:nvPicPr>
          <p:cNvPr id="36" name="图片 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92725" y="1557337"/>
            <a:ext cx="4113212" cy="4464050"/>
          </a:xfrm>
          <a:prstGeom prst="rect">
            <a:avLst/>
          </a:prstGeom>
          <a:noFill/>
          <a:ln/>
        </p:spPr>
      </p:pic>
      <p:pic>
        <p:nvPicPr>
          <p:cNvPr id="37" name="图片 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484312"/>
            <a:ext cx="4673600" cy="4684712"/>
          </a:xfrm>
          <a:prstGeom prst="rect">
            <a:avLst/>
          </a:prstGeom>
          <a:noFill/>
          <a:ln/>
        </p:spPr>
      </p:pic>
      <p:sp>
        <p:nvSpPr>
          <p:cNvPr id="3" name="直接连接符 2"/>
          <p:cNvSpPr/>
          <p:nvPr/>
        </p:nvSpPr>
        <p:spPr>
          <a:xfrm>
            <a:off x="3132137" y="2420937"/>
            <a:ext cx="2981325" cy="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直接连接符 3"/>
          <p:cNvSpPr/>
          <p:nvPr/>
        </p:nvSpPr>
        <p:spPr>
          <a:xfrm>
            <a:off x="1979612" y="3573462"/>
            <a:ext cx="4349750" cy="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直接连接符 4"/>
          <p:cNvSpPr/>
          <p:nvPr/>
        </p:nvSpPr>
        <p:spPr>
          <a:xfrm>
            <a:off x="5292725" y="1052512"/>
            <a:ext cx="1108075" cy="792162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直接连接符 5"/>
          <p:cNvSpPr/>
          <p:nvPr/>
        </p:nvSpPr>
        <p:spPr>
          <a:xfrm flipV="1">
            <a:off x="5219700" y="5157787"/>
            <a:ext cx="1325562" cy="21590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直接连接符 6"/>
          <p:cNvSpPr/>
          <p:nvPr/>
        </p:nvSpPr>
        <p:spPr>
          <a:xfrm flipV="1">
            <a:off x="5292725" y="5445125"/>
            <a:ext cx="1397000" cy="64770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 7"/>
          <p:cNvSpPr/>
          <p:nvPr/>
        </p:nvSpPr>
        <p:spPr>
          <a:xfrm>
            <a:off x="323850" y="333375"/>
            <a:ext cx="2520950" cy="1223962"/>
          </a:xfrm>
          <a:gradFill rotWithShape="1">
            <a:gsLst>
              <a:gs pos="0">
                <a:srgbClr val="FFE701"/>
              </a:gs>
              <a:gs pos="100000">
                <a:srgbClr val="FE3E02"/>
              </a:gs>
            </a:gsLst>
            <a:lin ang="5400000" scaled="1"/>
          </a:gradFill>
          <a:ln>
            <a:solidFill>
              <a:srgbClr val="000000"/>
            </a:solidFill>
          </a:ln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8" lon="1080000" rev="0"/>
              </a:camera>
              <a:lightRig rig="legacyNormal3" dir="b"/>
            </a:scene3d>
            <a:sp3d extrusionH="457200" prstMaterial="legacyMatte">
              <a:extrusionClr>
                <a:srgbClr val="FF6600"/>
              </a:extrusionClr>
            </a:sp3d>
          </a:bodyPr>
          <a:lstStyle/>
          <a:p>
            <a:pPr algn="ctr" fontAlgn="auto"/>
            <a:r>
              <a:rPr sz="3600" kern="10">
                <a:ln/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华文行楷"/>
              </a:rPr>
              <a:t>记住了吗？
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8066087" y="287337"/>
            <a:ext cx="793750" cy="1773237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000" b="1">
                <a:solidFill>
                  <a:srgbClr val="9900CC"/>
                </a:solidFill>
              </a:rPr>
              <a:t>比一比</a:t>
            </a:r>
            <a:endParaRPr/>
          </a:p>
        </p:txBody>
      </p:sp>
      <p:sp>
        <p:nvSpPr>
          <p:cNvPr id="10" name="矩形 9"/>
          <p:cNvSpPr/>
          <p:nvPr/>
        </p:nvSpPr>
        <p:spPr>
          <a:xfrm>
            <a:off x="4211637" y="765175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00"/>
                </a:solidFill>
              </a:rPr>
              <a:t>细胞壁</a:t>
            </a:r>
            <a:endParaRPr/>
          </a:p>
        </p:txBody>
      </p:sp>
      <p:sp>
        <p:nvSpPr>
          <p:cNvPr id="11" name="矩形 10"/>
          <p:cNvSpPr/>
          <p:nvPr/>
        </p:nvSpPr>
        <p:spPr>
          <a:xfrm>
            <a:off x="4427537" y="5157787"/>
            <a:ext cx="9366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00"/>
                </a:solidFill>
              </a:rPr>
              <a:t>液泡</a:t>
            </a:r>
            <a:endParaRPr/>
          </a:p>
        </p:txBody>
      </p:sp>
      <p:sp>
        <p:nvSpPr>
          <p:cNvPr id="12" name="矩形 11"/>
          <p:cNvSpPr/>
          <p:nvPr/>
        </p:nvSpPr>
        <p:spPr>
          <a:xfrm>
            <a:off x="4284662" y="5876925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00"/>
                </a:solidFill>
              </a:rPr>
              <a:t>叶绿体</a:t>
            </a:r>
            <a:endParaRPr/>
          </a:p>
        </p:txBody>
      </p:sp>
      <p:sp>
        <p:nvSpPr>
          <p:cNvPr id="13" name="任意多边形 12"/>
          <p:cNvSpPr/>
          <p:nvPr/>
        </p:nvSpPr>
        <p:spPr>
          <a:xfrm>
            <a:off x="2627312" y="4005262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任意多边形 13"/>
          <p:cNvSpPr/>
          <p:nvPr/>
        </p:nvSpPr>
        <p:spPr>
          <a:xfrm>
            <a:off x="2484437" y="2133600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5" name="任意多边形 14"/>
          <p:cNvSpPr/>
          <p:nvPr/>
        </p:nvSpPr>
        <p:spPr>
          <a:xfrm>
            <a:off x="755650" y="4076700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任意多边形 15"/>
          <p:cNvSpPr/>
          <p:nvPr/>
        </p:nvSpPr>
        <p:spPr>
          <a:xfrm>
            <a:off x="1692275" y="4868862"/>
            <a:ext cx="239712" cy="395287"/>
          </a:xfrm>
          <a:custGeom>
            <a:avLst/>
            <a:gdLst/>
            <a:ahLst/>
            <a:cxnLst>
              <a:cxn ang="0">
                <a:pos x="90" y="15"/>
              </a:cxn>
              <a:cxn ang="0">
                <a:pos x="83" y="0"/>
              </a:cxn>
              <a:cxn ang="0">
                <a:pos x="60" y="0"/>
              </a:cxn>
              <a:cxn ang="0">
                <a:pos x="45" y="15"/>
              </a:cxn>
              <a:cxn ang="0">
                <a:pos x="30" y="30"/>
              </a:cxn>
              <a:cxn ang="0">
                <a:pos x="0" y="76"/>
              </a:cxn>
              <a:cxn ang="0">
                <a:pos x="0" y="106"/>
              </a:cxn>
              <a:cxn ang="0">
                <a:pos x="0" y="136"/>
              </a:cxn>
              <a:cxn ang="0">
                <a:pos x="22" y="173"/>
              </a:cxn>
              <a:cxn ang="0">
                <a:pos x="45" y="196"/>
              </a:cxn>
              <a:cxn ang="0">
                <a:pos x="68" y="219"/>
              </a:cxn>
              <a:cxn ang="0">
                <a:pos x="121" y="249"/>
              </a:cxn>
              <a:cxn ang="0">
                <a:pos x="136" y="242"/>
              </a:cxn>
              <a:cxn ang="0">
                <a:pos x="151" y="235"/>
              </a:cxn>
              <a:cxn ang="0">
                <a:pos x="144" y="174"/>
              </a:cxn>
              <a:cxn ang="0">
                <a:pos x="136" y="151"/>
              </a:cxn>
              <a:cxn ang="0">
                <a:pos x="128" y="128"/>
              </a:cxn>
              <a:cxn ang="0">
                <a:pos x="98" y="129"/>
              </a:cxn>
              <a:cxn ang="0">
                <a:pos x="90" y="106"/>
              </a:cxn>
              <a:cxn ang="0">
                <a:pos x="82" y="83"/>
              </a:cxn>
              <a:cxn ang="0">
                <a:pos x="97" y="30"/>
              </a:cxn>
              <a:cxn ang="0">
                <a:pos x="90" y="15"/>
              </a:cxn>
            </a:cxnLst>
            <a:rect l="0" t="0" r="r" b="b"/>
            <a:pathLst>
              <a:path w="151" h="249">
                <a:moveTo>
                  <a:pt x="90" y="15"/>
                </a:moveTo>
                <a:cubicBezTo>
                  <a:pt x="83" y="0"/>
                  <a:pt x="60" y="0"/>
                  <a:pt x="45" y="15"/>
                </a:cubicBezTo>
                <a:cubicBezTo>
                  <a:pt x="30" y="30"/>
                  <a:pt x="0" y="76"/>
                  <a:pt x="0" y="106"/>
                </a:cubicBezTo>
                <a:cubicBezTo>
                  <a:pt x="0" y="136"/>
                  <a:pt x="22" y="173"/>
                  <a:pt x="45" y="196"/>
                </a:cubicBezTo>
                <a:cubicBezTo>
                  <a:pt x="68" y="219"/>
                  <a:pt x="121" y="249"/>
                  <a:pt x="136" y="242"/>
                </a:cubicBezTo>
                <a:cubicBezTo>
                  <a:pt x="151" y="235"/>
                  <a:pt x="144" y="174"/>
                  <a:pt x="136" y="151"/>
                </a:cubicBezTo>
                <a:cubicBezTo>
                  <a:pt x="128" y="128"/>
                  <a:pt x="98" y="129"/>
                  <a:pt x="90" y="106"/>
                </a:cubicBezTo>
                <a:cubicBezTo>
                  <a:pt x="82" y="83"/>
                  <a:pt x="97" y="30"/>
                  <a:pt x="90" y="15"/>
                </a:cubicBezTo>
              </a:path>
            </a:pathLst>
          </a:custGeom>
          <a:solidFill>
            <a:srgbClr val="6600CC">
              <a:alpha val="66000"/>
            </a:srgbClr>
          </a:solidFill>
          <a:ln>
            <a:solidFill>
              <a:srgbClr val="6600CC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7" name="直接连接符 16"/>
          <p:cNvSpPr/>
          <p:nvPr/>
        </p:nvSpPr>
        <p:spPr>
          <a:xfrm>
            <a:off x="2627312" y="2924175"/>
            <a:ext cx="3384550" cy="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pic>
        <p:nvPicPr>
          <p:cNvPr id="38" name="图片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156325" y="2781300"/>
            <a:ext cx="127000" cy="158750"/>
          </a:xfrm>
          <a:prstGeom prst="rect">
            <a:avLst/>
          </a:prstGeom>
          <a:noFill/>
        </p:spPr>
      </p:pic>
      <p:pic>
        <p:nvPicPr>
          <p:cNvPr id="39" name="图片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67400" y="3213100"/>
            <a:ext cx="127000" cy="158750"/>
          </a:xfrm>
          <a:prstGeom prst="rect">
            <a:avLst/>
          </a:prstGeom>
          <a:noFill/>
        </p:spPr>
      </p:pic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516687" y="3789362"/>
            <a:ext cx="127000" cy="158750"/>
          </a:xfrm>
          <a:prstGeom prst="rect">
            <a:avLst/>
          </a:prstGeom>
          <a:noFill/>
        </p:spPr>
      </p:pic>
      <p:pic>
        <p:nvPicPr>
          <p:cNvPr id="41" name="图片 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27762" y="2276475"/>
            <a:ext cx="127000" cy="158750"/>
          </a:xfrm>
          <a:prstGeom prst="rect">
            <a:avLst/>
          </a:prstGeom>
          <a:noFill/>
        </p:spPr>
      </p:pic>
      <p:pic>
        <p:nvPicPr>
          <p:cNvPr id="42" name="图片 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940425" y="3789362"/>
            <a:ext cx="127000" cy="158750"/>
          </a:xfrm>
          <a:prstGeom prst="rect">
            <a:avLst/>
          </a:prstGeom>
          <a:noFill/>
        </p:spPr>
      </p:pic>
      <p:pic>
        <p:nvPicPr>
          <p:cNvPr id="43" name="图片 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084887" y="4149725"/>
            <a:ext cx="127000" cy="158750"/>
          </a:xfrm>
          <a:prstGeom prst="rect">
            <a:avLst/>
          </a:prstGeom>
          <a:noFill/>
        </p:spPr>
      </p:pic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092950" y="5300662"/>
            <a:ext cx="127000" cy="158750"/>
          </a:xfrm>
          <a:prstGeom prst="rect">
            <a:avLst/>
          </a:prstGeom>
          <a:noFill/>
        </p:spPr>
      </p:pic>
      <p:pic>
        <p:nvPicPr>
          <p:cNvPr id="45" name="图片 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51725" y="5013325"/>
            <a:ext cx="127000" cy="158750"/>
          </a:xfrm>
          <a:prstGeom prst="rect">
            <a:avLst/>
          </a:prstGeom>
          <a:noFill/>
        </p:spPr>
      </p:pic>
      <p:pic>
        <p:nvPicPr>
          <p:cNvPr id="46" name="图片 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812087" y="3933825"/>
            <a:ext cx="127000" cy="158750"/>
          </a:xfrm>
          <a:prstGeom prst="rect">
            <a:avLst/>
          </a:prstGeom>
          <a:noFill/>
        </p:spPr>
      </p:pic>
      <p:pic>
        <p:nvPicPr>
          <p:cNvPr id="47" name="图片 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96187" y="2205037"/>
            <a:ext cx="127000" cy="158750"/>
          </a:xfrm>
          <a:prstGeom prst="rect">
            <a:avLst/>
          </a:prstGeom>
          <a:noFill/>
        </p:spPr>
      </p:pic>
      <p:sp>
        <p:nvSpPr>
          <p:cNvPr id="18" name="直接连接符 17"/>
          <p:cNvSpPr/>
          <p:nvPr/>
        </p:nvSpPr>
        <p:spPr>
          <a:xfrm>
            <a:off x="2771775" y="4221162"/>
            <a:ext cx="3384550" cy="0"/>
          </a:xfrm>
          <a:prstGeom prst="line">
            <a:avLst/>
          </a:prstGeom>
          <a:ln w="25400">
            <a:pattFill prst="lgCheck">
              <a:fgClr>
                <a:srgbClr val="FFFFFF"/>
              </a:fgClr>
              <a:bgClr>
                <a:srgbClr val="0000CC"/>
              </a:bgClr>
            </a:patt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9" name="矩形 18"/>
          <p:cNvSpPr/>
          <p:nvPr/>
        </p:nvSpPr>
        <p:spPr>
          <a:xfrm>
            <a:off x="3924300" y="1989137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9999"/>
                </a:solidFill>
              </a:rPr>
              <a:t>细胞膜</a:t>
            </a:r>
            <a:endParaRPr/>
          </a:p>
        </p:txBody>
      </p:sp>
      <p:sp>
        <p:nvSpPr>
          <p:cNvPr id="20" name="矩形 19"/>
          <p:cNvSpPr/>
          <p:nvPr/>
        </p:nvSpPr>
        <p:spPr>
          <a:xfrm>
            <a:off x="3924300" y="2492375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9999"/>
                </a:solidFill>
              </a:rPr>
              <a:t>细胞质</a:t>
            </a:r>
            <a:endParaRPr/>
          </a:p>
        </p:txBody>
      </p:sp>
      <p:sp>
        <p:nvSpPr>
          <p:cNvPr id="21" name="矩形 20"/>
          <p:cNvSpPr/>
          <p:nvPr/>
        </p:nvSpPr>
        <p:spPr>
          <a:xfrm>
            <a:off x="3924300" y="3141662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9999"/>
                </a:solidFill>
              </a:rPr>
              <a:t>细胞核</a:t>
            </a:r>
            <a:endParaRPr/>
          </a:p>
        </p:txBody>
      </p:sp>
      <p:sp>
        <p:nvSpPr>
          <p:cNvPr id="22" name="矩形 21"/>
          <p:cNvSpPr/>
          <p:nvPr/>
        </p:nvSpPr>
        <p:spPr>
          <a:xfrm>
            <a:off x="3924300" y="3789362"/>
            <a:ext cx="15843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9999"/>
                </a:solidFill>
              </a:rPr>
              <a:t>线粒体</a:t>
            </a:r>
            <a:endParaRPr/>
          </a:p>
        </p:txBody>
      </p:sp>
      <p:sp>
        <p:nvSpPr>
          <p:cNvPr id="23" name="日期占位符 22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1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0" grpId="0"/>
      <p:bldP spid="11" grpId="0"/>
      <p:bldP spid="12" grpId="0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8312" y="333375"/>
            <a:ext cx="2346325" cy="823912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4800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/>
              </a:rPr>
              <a:t>7.延伸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323850" y="1125537"/>
            <a:ext cx="8569325" cy="26511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sz="4000" b="1">
                <a:solidFill>
                  <a:srgbClr val="0000FF"/>
                </a:solidFill>
                <a:latin typeface="Times New Roman"/>
              </a:rPr>
              <a:t>公安部门得到一份生物样品，从外形上</a:t>
            </a:r>
            <a:r>
              <a:rPr lang="en-US" sz="4000" b="1">
                <a:solidFill>
                  <a:srgbClr val="FF0000"/>
                </a:solidFill>
                <a:latin typeface="Times New Roman"/>
              </a:rPr>
              <a:t>分辨不出</a:t>
            </a:r>
            <a:r>
              <a:rPr lang="en-US" sz="4000" b="1">
                <a:solidFill>
                  <a:srgbClr val="0000FF"/>
                </a:solidFill>
                <a:latin typeface="Times New Roman"/>
              </a:rPr>
              <a:t>是取自</a:t>
            </a:r>
            <a:r>
              <a:rPr lang="en-US" sz="4000" b="1">
                <a:solidFill>
                  <a:srgbClr val="FF0000"/>
                </a:solidFill>
                <a:latin typeface="Times New Roman"/>
              </a:rPr>
              <a:t>植物</a:t>
            </a:r>
            <a:r>
              <a:rPr lang="en-US" sz="4000" b="1">
                <a:solidFill>
                  <a:srgbClr val="0000FF"/>
                </a:solidFill>
                <a:latin typeface="Times New Roman"/>
              </a:rPr>
              <a:t>体还是</a:t>
            </a:r>
            <a:r>
              <a:rPr lang="en-US" sz="4000" b="1">
                <a:solidFill>
                  <a:srgbClr val="FF0000"/>
                </a:solidFill>
                <a:latin typeface="Times New Roman"/>
              </a:rPr>
              <a:t>动物</a:t>
            </a:r>
            <a:r>
              <a:rPr lang="en-US" sz="4000" b="1">
                <a:solidFill>
                  <a:srgbClr val="0000FF"/>
                </a:solidFill>
                <a:latin typeface="Times New Roman"/>
              </a:rPr>
              <a:t>体。如果允许你借助</a:t>
            </a:r>
            <a:r>
              <a:rPr lang="en-US" sz="4000" b="1">
                <a:solidFill>
                  <a:srgbClr val="FF0000"/>
                </a:solidFill>
                <a:latin typeface="Times New Roman"/>
              </a:rPr>
              <a:t>显微镜</a:t>
            </a:r>
            <a:r>
              <a:rPr lang="en-US" sz="4000" b="1">
                <a:solidFill>
                  <a:srgbClr val="0000FF"/>
                </a:solidFill>
                <a:latin typeface="Times New Roman"/>
              </a:rPr>
              <a:t>，你怎样将它鉴定出来？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323850" y="3789362"/>
            <a:ext cx="8496300" cy="27273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3600" b="1">
                <a:solidFill>
                  <a:srgbClr val="CC00FF"/>
                </a:solidFill>
              </a:rPr>
              <a:t>答案提示：</a:t>
            </a:r>
            <a:r>
              <a:rPr lang="en-US" sz="3600" b="1">
                <a:solidFill>
                  <a:srgbClr val="FF0000"/>
                </a:solidFill>
              </a:rPr>
              <a:t>将材料制作成临时装片，放在显微镜下观察细胞结构，如有细胞壁、液泡、叶绿体等结构则说明是植物，否则是动物。</a:t>
            </a:r>
            <a:endParaRPr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750" y="908050"/>
            <a:ext cx="8359775" cy="5732462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6000" b="1">
                <a:solidFill>
                  <a:srgbClr val="BBE0E3"/>
                </a:solidFill>
                <a:latin typeface="Times New Roman"/>
              </a:rPr>
              <a:t>                             </a:t>
            </a:r>
            <a:r>
              <a:rPr lang="en-US" sz="4400" b="1">
                <a:latin typeface="Times New Roman"/>
              </a:rPr>
              <a:t>细胞壁</a:t>
            </a:r>
            <a:endParaRPr/>
          </a:p>
          <a:p>
            <a:pPr>
              <a:lnSpc>
                <a:spcPct val="110000"/>
              </a:lnSpc>
            </a:pPr>
            <a:r>
              <a:rPr lang="en-US" sz="4800" b="1">
                <a:solidFill>
                  <a:srgbClr val="000000"/>
                </a:solidFill>
                <a:latin typeface="Times New Roman"/>
              </a:rPr>
              <a:t>动物细胞</a:t>
            </a:r>
            <a:r>
              <a:rPr lang="en-US" sz="4400" b="1">
                <a:solidFill>
                  <a:srgbClr val="BBE0E3"/>
                </a:solidFill>
                <a:latin typeface="Times New Roman"/>
              </a:rPr>
              <a:t>                      </a:t>
            </a:r>
            <a:r>
              <a:rPr lang="en-US" sz="4400" b="1">
                <a:solidFill>
                  <a:srgbClr val="800000"/>
                </a:solidFill>
                <a:latin typeface="Times New Roman"/>
              </a:rPr>
              <a:t>细胞膜</a:t>
            </a:r>
            <a:endParaRPr/>
          </a:p>
          <a:p>
            <a:pPr>
              <a:lnSpc>
                <a:spcPct val="110000"/>
              </a:lnSpc>
            </a:pPr>
            <a:r>
              <a:rPr lang="en-US" sz="4400" b="1">
                <a:solidFill>
                  <a:srgbClr val="800000"/>
                </a:solidFill>
                <a:latin typeface="Times New Roman"/>
              </a:rPr>
              <a:t>                                       细胞质</a:t>
            </a:r>
            <a:endParaRPr/>
          </a:p>
          <a:p>
            <a:pPr>
              <a:lnSpc>
                <a:spcPct val="110000"/>
              </a:lnSpc>
            </a:pPr>
            <a:r>
              <a:rPr lang="en-US" sz="4400" b="1">
                <a:solidFill>
                  <a:srgbClr val="800000"/>
                </a:solidFill>
                <a:latin typeface="Times New Roman"/>
              </a:rPr>
              <a:t>                                       细胞核</a:t>
            </a:r>
            <a:endParaRPr/>
          </a:p>
          <a:p>
            <a:pPr>
              <a:lnSpc>
                <a:spcPct val="110000"/>
              </a:lnSpc>
            </a:pPr>
            <a:r>
              <a:rPr lang="en-US" sz="4800" b="1">
                <a:solidFill>
                  <a:srgbClr val="FF0000"/>
                </a:solidFill>
                <a:latin typeface="Times New Roman"/>
              </a:rPr>
              <a:t>植物细胞</a:t>
            </a:r>
            <a:r>
              <a:rPr lang="en-US" sz="4400" b="1">
                <a:solidFill>
                  <a:srgbClr val="BBE0E3"/>
                </a:solidFill>
                <a:latin typeface="Times New Roman"/>
              </a:rPr>
              <a:t>                     </a:t>
            </a:r>
            <a:endParaRPr/>
          </a:p>
          <a:p>
            <a:pPr>
              <a:lnSpc>
                <a:spcPct val="110000"/>
              </a:lnSpc>
            </a:pPr>
            <a:r>
              <a:rPr lang="en-US" sz="4400" b="1">
                <a:solidFill>
                  <a:srgbClr val="BBE0E3"/>
                </a:solidFill>
                <a:latin typeface="Times New Roman"/>
              </a:rPr>
              <a:t>                                       </a:t>
            </a:r>
            <a:r>
              <a:rPr lang="en-US" sz="4400" b="1">
                <a:latin typeface="Times New Roman"/>
              </a:rPr>
              <a:t>叶绿体</a:t>
            </a:r>
            <a:endParaRPr/>
          </a:p>
          <a:p>
            <a:pPr>
              <a:lnSpc>
                <a:spcPct val="115000"/>
              </a:lnSpc>
            </a:pPr>
            <a:r>
              <a:rPr lang="en-US" sz="4400" b="1">
                <a:solidFill>
                  <a:srgbClr val="BBE0E3"/>
                </a:solidFill>
                <a:latin typeface="Times New Roman"/>
              </a:rPr>
              <a:t>                                       </a:t>
            </a:r>
            <a:r>
              <a:rPr lang="en-US" sz="4400" b="1">
                <a:latin typeface="Times New Roman"/>
              </a:rPr>
              <a:t>液   泡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539750" y="333375"/>
            <a:ext cx="3527425" cy="9144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/>
              </a:rPr>
              <a:t>P49 练习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6084887" y="4292600"/>
            <a:ext cx="1995487" cy="701675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000" b="1">
                <a:solidFill>
                  <a:srgbClr val="A50021"/>
                </a:solidFill>
              </a:rPr>
              <a:t>线粒体</a:t>
            </a:r>
            <a:endParaRPr/>
          </a:p>
        </p:txBody>
      </p:sp>
      <p:cxnSp>
        <p:nvCxnSpPr>
          <p:cNvPr id="5" name="直接箭头连接符 4"/>
          <p:cNvCxnSpPr>
            <a:stCxn id="2" idx="0"/>
            <a:endCxn id="2" idx="0"/>
          </p:cNvCxnSpPr>
          <p:nvPr/>
        </p:nvCxnSpPr>
        <p:spPr>
          <a:xfrm>
            <a:off x="4719637" y="908050"/>
            <a:ext cx="0" cy="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6" name="矩形 5"/>
          <p:cNvSpPr/>
          <p:nvPr/>
        </p:nvSpPr>
        <p:spPr>
          <a:xfrm>
            <a:off x="4716462" y="692150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7" name="直接连接符 6"/>
          <p:cNvSpPr/>
          <p:nvPr/>
        </p:nvSpPr>
        <p:spPr>
          <a:xfrm>
            <a:off x="4284662" y="981075"/>
            <a:ext cx="71437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直接连接符 7"/>
          <p:cNvSpPr/>
          <p:nvPr/>
        </p:nvSpPr>
        <p:spPr>
          <a:xfrm>
            <a:off x="3348037" y="2349500"/>
            <a:ext cx="2808287" cy="71437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直接连接符 8"/>
          <p:cNvSpPr/>
          <p:nvPr/>
        </p:nvSpPr>
        <p:spPr>
          <a:xfrm>
            <a:off x="3348037" y="2349500"/>
            <a:ext cx="2808287" cy="7921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直接连接符 9"/>
          <p:cNvSpPr/>
          <p:nvPr/>
        </p:nvSpPr>
        <p:spPr>
          <a:xfrm>
            <a:off x="3348037" y="2349500"/>
            <a:ext cx="2736850" cy="158432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直接连接符 10"/>
          <p:cNvSpPr/>
          <p:nvPr/>
        </p:nvSpPr>
        <p:spPr>
          <a:xfrm>
            <a:off x="3419475" y="2349500"/>
            <a:ext cx="2665412" cy="23749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2" name="直接连接符 11"/>
          <p:cNvSpPr/>
          <p:nvPr/>
        </p:nvSpPr>
        <p:spPr>
          <a:xfrm>
            <a:off x="3348037" y="4724400"/>
            <a:ext cx="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直接连接符 12"/>
          <p:cNvSpPr/>
          <p:nvPr/>
        </p:nvSpPr>
        <p:spPr>
          <a:xfrm>
            <a:off x="3276600" y="4652962"/>
            <a:ext cx="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直接连接符 13"/>
          <p:cNvSpPr/>
          <p:nvPr/>
        </p:nvSpPr>
        <p:spPr>
          <a:xfrm flipV="1">
            <a:off x="3348037" y="1773237"/>
            <a:ext cx="2808287" cy="29511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5" name="直接连接符 14"/>
          <p:cNvSpPr/>
          <p:nvPr/>
        </p:nvSpPr>
        <p:spPr>
          <a:xfrm flipV="1">
            <a:off x="3419475" y="2349500"/>
            <a:ext cx="3024187" cy="230187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直接连接符 15"/>
          <p:cNvSpPr/>
          <p:nvPr/>
        </p:nvSpPr>
        <p:spPr>
          <a:xfrm flipV="1">
            <a:off x="3348037" y="3213100"/>
            <a:ext cx="3095625" cy="15113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7" name="直接连接符 16"/>
          <p:cNvSpPr/>
          <p:nvPr/>
        </p:nvSpPr>
        <p:spPr>
          <a:xfrm flipV="1">
            <a:off x="3419475" y="3933825"/>
            <a:ext cx="2952750" cy="719137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8" name="直接连接符 17"/>
          <p:cNvSpPr/>
          <p:nvPr/>
        </p:nvSpPr>
        <p:spPr>
          <a:xfrm>
            <a:off x="3348037" y="4652962"/>
            <a:ext cx="2879725" cy="144462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9" name="直接连接符 18"/>
          <p:cNvSpPr/>
          <p:nvPr/>
        </p:nvSpPr>
        <p:spPr>
          <a:xfrm>
            <a:off x="3419475" y="4651375"/>
            <a:ext cx="2520950" cy="79375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0" name="直接连接符 19"/>
          <p:cNvSpPr/>
          <p:nvPr/>
        </p:nvSpPr>
        <p:spPr>
          <a:xfrm>
            <a:off x="3419475" y="4652962"/>
            <a:ext cx="2736850" cy="1514475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可选过程 1"/>
          <p:cNvSpPr/>
          <p:nvPr/>
        </p:nvSpPr>
        <p:spPr>
          <a:xfrm>
            <a:off x="433387" y="1484312"/>
            <a:ext cx="7937500" cy="3406775"/>
          </a:xfrm>
          <a:prstGeom prst="flowChartAlternateProcess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矩形 2"/>
          <p:cNvSpPr/>
          <p:nvPr/>
        </p:nvSpPr>
        <p:spPr>
          <a:xfrm>
            <a:off x="323850" y="2139950"/>
            <a:ext cx="793750" cy="39592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观察动物细胞</a:t>
            </a:r>
            <a:endParaRPr/>
          </a:p>
        </p:txBody>
      </p:sp>
      <p:sp>
        <p:nvSpPr>
          <p:cNvPr id="4" name="直接连接符 3"/>
          <p:cNvSpPr/>
          <p:nvPr/>
        </p:nvSpPr>
        <p:spPr>
          <a:xfrm flipV="1">
            <a:off x="971550" y="3683000"/>
            <a:ext cx="292100" cy="158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直接连接符 4"/>
          <p:cNvSpPr/>
          <p:nvPr/>
        </p:nvSpPr>
        <p:spPr>
          <a:xfrm>
            <a:off x="1258887" y="2530475"/>
            <a:ext cx="0" cy="20447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直接连接符 5"/>
          <p:cNvSpPr/>
          <p:nvPr/>
        </p:nvSpPr>
        <p:spPr>
          <a:xfrm flipV="1">
            <a:off x="1258887" y="2517775"/>
            <a:ext cx="263525" cy="127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直接连接符 6"/>
          <p:cNvSpPr/>
          <p:nvPr/>
        </p:nvSpPr>
        <p:spPr>
          <a:xfrm>
            <a:off x="1258887" y="3683000"/>
            <a:ext cx="277812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直接连接符 7"/>
          <p:cNvSpPr/>
          <p:nvPr/>
        </p:nvSpPr>
        <p:spPr>
          <a:xfrm>
            <a:off x="1258887" y="4559300"/>
            <a:ext cx="26352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9" name="矩形 8"/>
          <p:cNvSpPr/>
          <p:nvPr/>
        </p:nvSpPr>
        <p:spPr>
          <a:xfrm>
            <a:off x="1474787" y="2170112"/>
            <a:ext cx="302418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制作临时装片</a:t>
            </a:r>
            <a:endParaRPr/>
          </a:p>
        </p:txBody>
      </p:sp>
      <p:sp>
        <p:nvSpPr>
          <p:cNvPr id="10" name="矩形 9"/>
          <p:cNvSpPr/>
          <p:nvPr/>
        </p:nvSpPr>
        <p:spPr>
          <a:xfrm>
            <a:off x="2774950" y="3376612"/>
            <a:ext cx="752475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11" name="矩形 10"/>
          <p:cNvSpPr/>
          <p:nvPr/>
        </p:nvSpPr>
        <p:spPr>
          <a:xfrm>
            <a:off x="1476375" y="3354387"/>
            <a:ext cx="3527425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观察临时装片</a:t>
            </a:r>
            <a:endParaRPr/>
          </a:p>
        </p:txBody>
      </p:sp>
      <p:sp>
        <p:nvSpPr>
          <p:cNvPr id="12" name="矩形 11"/>
          <p:cNvSpPr/>
          <p:nvPr/>
        </p:nvSpPr>
        <p:spPr>
          <a:xfrm>
            <a:off x="1258887" y="4305300"/>
            <a:ext cx="3097212" cy="641350"/>
          </a:xfrm>
          <a:prstGeom prst="rect">
            <a:avLst/>
          </a:prstGeom>
          <a:ln/>
        </p:spPr>
        <p:txBody>
          <a:bodyPr/>
          <a:lstStyle/>
          <a:p>
            <a:pPr algn="r"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动物细胞结构</a:t>
            </a:r>
            <a:endParaRPr/>
          </a:p>
        </p:txBody>
      </p:sp>
      <p:sp>
        <p:nvSpPr>
          <p:cNvPr id="13" name="直接连接符 12"/>
          <p:cNvSpPr/>
          <p:nvPr/>
        </p:nvSpPr>
        <p:spPr>
          <a:xfrm>
            <a:off x="4352925" y="2530475"/>
            <a:ext cx="290512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4" name="矩形 13"/>
          <p:cNvSpPr/>
          <p:nvPr/>
        </p:nvSpPr>
        <p:spPr>
          <a:xfrm>
            <a:off x="4710112" y="1954212"/>
            <a:ext cx="4433887" cy="13112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0000FF"/>
                </a:solidFill>
              </a:rPr>
              <a:t>擦、滴、漱、刮、涂、盖、染、吸</a:t>
            </a:r>
            <a:endParaRPr/>
          </a:p>
        </p:txBody>
      </p:sp>
      <p:sp>
        <p:nvSpPr>
          <p:cNvPr id="15" name="直接连接符 14"/>
          <p:cNvSpPr/>
          <p:nvPr/>
        </p:nvSpPr>
        <p:spPr>
          <a:xfrm>
            <a:off x="4348162" y="4748212"/>
            <a:ext cx="557212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6" name="直接连接符 15"/>
          <p:cNvSpPr/>
          <p:nvPr/>
        </p:nvSpPr>
        <p:spPr>
          <a:xfrm>
            <a:off x="4627562" y="4208462"/>
            <a:ext cx="3175" cy="10795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7" name="直接连接符 16"/>
          <p:cNvSpPr/>
          <p:nvPr/>
        </p:nvSpPr>
        <p:spPr>
          <a:xfrm>
            <a:off x="4643437" y="4208462"/>
            <a:ext cx="792162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8" name="直接连接符 17"/>
          <p:cNvSpPr/>
          <p:nvPr/>
        </p:nvSpPr>
        <p:spPr>
          <a:xfrm>
            <a:off x="4598987" y="4748212"/>
            <a:ext cx="906462" cy="317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9" name="直接连接符 18"/>
          <p:cNvSpPr/>
          <p:nvPr/>
        </p:nvSpPr>
        <p:spPr>
          <a:xfrm>
            <a:off x="4627562" y="5275262"/>
            <a:ext cx="819150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20" name="矩形 19"/>
          <p:cNvSpPr/>
          <p:nvPr/>
        </p:nvSpPr>
        <p:spPr>
          <a:xfrm>
            <a:off x="5435600" y="3825875"/>
            <a:ext cx="266858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细胞膜</a:t>
            </a:r>
            <a:endParaRPr/>
          </a:p>
        </p:txBody>
      </p:sp>
      <p:sp>
        <p:nvSpPr>
          <p:cNvPr id="21" name="矩形 20"/>
          <p:cNvSpPr/>
          <p:nvPr/>
        </p:nvSpPr>
        <p:spPr>
          <a:xfrm>
            <a:off x="5435600" y="4475162"/>
            <a:ext cx="2695575" cy="457200"/>
          </a:xfrm>
          <a:prstGeom prst="rect">
            <a:avLst/>
          </a:prstGeom>
          <a:ln/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细胞质</a:t>
            </a:r>
            <a:endParaRPr/>
          </a:p>
        </p:txBody>
      </p:sp>
      <p:grpSp>
        <p:nvGrpSpPr>
          <p:cNvPr id="22" name="组合 21"/>
          <p:cNvGrpSpPr/>
          <p:nvPr/>
        </p:nvGrpSpPr>
        <p:grpSpPr>
          <a:xfrm>
            <a:off x="5435600" y="5026025"/>
            <a:ext cx="3171825" cy="641350"/>
            <a:chOff x="0" y="0"/>
            <a:chExt cx="945" cy="404"/>
          </a:xfrm>
        </p:grpSpPr>
        <p:sp>
          <p:nvSpPr>
            <p:cNvPr id="23" name="矩形 22"/>
            <p:cNvSpPr/>
            <p:nvPr/>
          </p:nvSpPr>
          <p:spPr>
            <a:xfrm>
              <a:off x="3424" y="3166"/>
              <a:ext cx="1998" cy="40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28" y="10"/>
              <a:ext cx="917" cy="244"/>
            </a:xfrm>
            <a:prstGeom prst="roundRect">
              <a:avLst/>
            </a:prstGeom>
            <a:ln/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0"/>
              <a:ext cx="777" cy="40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olidFill>
                    <a:srgbClr val="0000FF"/>
                  </a:solidFill>
                </a:rPr>
                <a:t>细胞核</a:t>
              </a:r>
              <a:endParaRPr/>
            </a:p>
          </p:txBody>
        </p:sp>
      </p:grpSp>
      <p:pic>
        <p:nvPicPr>
          <p:cNvPr id="27" name="图片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57362" y="704850"/>
            <a:ext cx="4398962" cy="1068387"/>
          </a:xfrm>
          <a:prstGeom prst="rect">
            <a:avLst/>
          </a:prstGeom>
          <a:noFill/>
          <a:ln/>
        </p:spPr>
      </p:pic>
      <p:sp>
        <p:nvSpPr>
          <p:cNvPr id="26" name="日期占位符 2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828675" y="0"/>
            <a:ext cx="7162800" cy="1228725"/>
          </a:xfrm>
          <a:prstGeom prst="rect">
            <a:avLst/>
          </a:prstGeom>
          <a:ln/>
        </p:spPr>
        <p:txBody>
          <a:bodyPr wrap="square" lIns="91440" tIns="45720" rIns="91440" bIns="45720" anchor="ctr"/>
          <a:lstStyle/>
          <a:p>
            <a:pPr indent="0" algn="ctr" defTabSz="914400"/>
            <a:r>
              <a:rPr lang="en-US" sz="4000" b="1">
                <a:solidFill>
                  <a:srgbClr val="0000FF"/>
                </a:solidFill>
                <a:latin typeface="Arial"/>
              </a:rPr>
              <a:t>复习</a:t>
            </a: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48637" cy="4525962"/>
          </a:xfrm>
          <a:prstGeom prst="rect">
            <a:avLst/>
          </a:prstGeom>
          <a:ln/>
        </p:spPr>
        <p:txBody>
          <a:bodyPr wrap="square" lIns="91440" tIns="45720" rIns="91440" bIns="45720" anchor="t"/>
          <a:lstStyle/>
          <a:p>
            <a:pPr>
              <a:buNone/>
            </a:pPr>
            <a:r>
              <a:rPr lang="en-US" sz="2800"/>
              <a:t>1、在光学显微镜下，对进行观察的材料有何要求？</a:t>
            </a:r>
            <a:endParaRPr/>
          </a:p>
          <a:p>
            <a:pPr>
              <a:buNone/>
            </a:pPr>
            <a:endParaRPr lang="en-US" sz="2800"/>
          </a:p>
          <a:p>
            <a:pPr>
              <a:buNone/>
            </a:pPr>
            <a:endParaRPr lang="en-US" sz="2800"/>
          </a:p>
          <a:p>
            <a:pPr>
              <a:buNone/>
            </a:pPr>
            <a:r>
              <a:rPr lang="en-US" sz="2800"/>
              <a:t>2、常用的玻片标本可分为哪三种？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973137" y="2708275"/>
            <a:ext cx="669448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sz="2800" b="1">
                <a:solidFill>
                  <a:srgbClr val="0066FF"/>
                </a:solidFill>
                <a:latin typeface="Times New Roman"/>
              </a:rPr>
              <a:t>   观察的材料一定要</a:t>
            </a:r>
            <a:r>
              <a:rPr lang="zh-CN" sz="2800" b="1">
                <a:solidFill>
                  <a:srgbClr val="FF3300"/>
                </a:solidFill>
                <a:latin typeface="Times New Roman"/>
              </a:rPr>
              <a:t>薄而透明</a:t>
            </a:r>
            <a:r>
              <a:rPr lang="zh-CN" sz="2800" b="1">
                <a:solidFill>
                  <a:srgbClr val="0066FF"/>
                </a:solidFill>
                <a:latin typeface="Times New Roman"/>
              </a:rPr>
              <a:t>。</a:t>
            </a:r>
            <a:endParaRPr/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455737" cy="1455737"/>
          </a:xfrm>
          <a:prstGeom prst="rect">
            <a:avLst/>
          </a:prstGeom>
          <a:noFill/>
          <a:ln/>
        </p:spPr>
      </p:pic>
      <p:sp>
        <p:nvSpPr>
          <p:cNvPr id="5" name="矩形 4"/>
          <p:cNvSpPr/>
          <p:nvPr/>
        </p:nvSpPr>
        <p:spPr>
          <a:xfrm>
            <a:off x="1600200" y="4351337"/>
            <a:ext cx="3841750" cy="641350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3600" u="sng"/>
              <a:t>装片、切片、涂片</a:t>
            </a:r>
            <a:endParaRPr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2" y="1557337"/>
            <a:ext cx="8229600" cy="143986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FF0000"/>
                </a:solidFill>
                <a:latin typeface="Arial"/>
              </a:rPr>
              <a:t>复习：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制作洋葱鳞片叶内表皮细胞临时装片的步骤有哪些？</a:t>
            </a:r>
            <a:br>
              <a:rPr lang="en-US" sz="4000" b="1">
                <a:solidFill>
                  <a:srgbClr val="000000"/>
                </a:solidFill>
                <a:latin typeface="Arial"/>
              </a:rPr>
            </a:br>
            <a:endParaRPr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3068637"/>
            <a:ext cx="8229600" cy="33448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spcBef>
                <a:spcPct val="50000"/>
              </a:spcBef>
              <a:buNone/>
            </a:pPr>
            <a:r>
              <a:rPr lang="en-US" sz="4000" b="1">
                <a:solidFill>
                  <a:srgbClr val="000000"/>
                </a:solidFill>
                <a:latin typeface="Arial"/>
              </a:rPr>
              <a:t>擦--滴—撕--展--盖--染--吸</a:t>
            </a:r>
            <a:endParaRPr/>
          </a:p>
          <a:p>
            <a:pPr indent="-342900" algn="l" defTabSz="914400"/>
            <a:endParaRPr lang="en-US" sz="40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455737" cy="1455737"/>
          </a:xfrm>
          <a:prstGeom prst="rect">
            <a:avLst/>
          </a:prstGeom>
          <a:noFill/>
          <a:ln/>
        </p:spPr>
      </p:pic>
      <p:sp>
        <p:nvSpPr>
          <p:cNvPr id="5" name="日期占位符 429496729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97012" y="1870075"/>
            <a:ext cx="5041900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4212" y="620712"/>
            <a:ext cx="7632700" cy="1152525"/>
          </a:xfrm>
          <a:prstGeom prst="rect">
            <a:avLst/>
          </a:prstGeom>
          <a:noFill/>
          <a:ln/>
        </p:spPr>
      </p:pic>
      <p:sp>
        <p:nvSpPr>
          <p:cNvPr id="3" name="矩形 2"/>
          <p:cNvSpPr/>
          <p:nvPr/>
        </p:nvSpPr>
        <p:spPr>
          <a:xfrm>
            <a:off x="468312" y="1773237"/>
            <a:ext cx="8280400" cy="3871912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4000" b="1">
                <a:solidFill>
                  <a:srgbClr val="0000FF"/>
                </a:solidFill>
                <a:latin typeface="宋体"/>
              </a:rPr>
              <a:t>1、进一步学会制作临时装片的基本      方法。</a:t>
            </a:r>
            <a:endParaRPr/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4000" b="1">
                <a:solidFill>
                  <a:srgbClr val="0000FF"/>
                </a:solidFill>
                <a:latin typeface="宋体"/>
              </a:rPr>
              <a:t>2、说出人口腔上皮细胞的基本结构。</a:t>
            </a:r>
            <a:endParaRPr/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sz="4000" b="1">
                <a:solidFill>
                  <a:srgbClr val="0000FF"/>
                </a:solidFill>
                <a:latin typeface="宋体"/>
              </a:rPr>
              <a:t>3、掌握动植物细胞结构的主要不同点。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0" y="3429000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矩形 6"/>
          <p:cNvSpPr/>
          <p:nvPr/>
        </p:nvSpPr>
        <p:spPr>
          <a:xfrm>
            <a:off x="0" y="4762500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V="1">
            <a:off x="0" y="6462712"/>
            <a:ext cx="9144000" cy="396875"/>
          </a:xfrm>
          <a:prstGeom prst="rect">
            <a:avLst/>
          </a:prstGeom>
          <a:solidFill>
            <a:srgbClr val="99CC00"/>
          </a:solidFill>
          <a:ln/>
        </p:spPr>
        <p:txBody>
          <a:bodyPr/>
          <a:lstStyle/>
          <a:p>
            <a:endParaRPr/>
          </a:p>
        </p:txBody>
      </p:sp>
      <p:sp>
        <p:nvSpPr>
          <p:cNvPr id="3" name="矩形 2"/>
          <p:cNvSpPr/>
          <p:nvPr/>
        </p:nvSpPr>
        <p:spPr>
          <a:xfrm>
            <a:off x="1042987" y="476250"/>
            <a:ext cx="66976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（一）、观察人的口腔上皮细胞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0" y="1412875"/>
            <a:ext cx="183515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目的要求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1654175" y="1470025"/>
            <a:ext cx="73818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1、制作并观察人的口腔上皮细胞临时装片。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1692275" y="1916112"/>
            <a:ext cx="69850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2、认识人的口腔上皮细胞的基本结构。</a:t>
            </a:r>
            <a:endParaRPr/>
          </a:p>
        </p:txBody>
      </p:sp>
      <p:sp>
        <p:nvSpPr>
          <p:cNvPr id="7" name="矩形 6"/>
          <p:cNvSpPr/>
          <p:nvPr/>
        </p:nvSpPr>
        <p:spPr>
          <a:xfrm>
            <a:off x="0" y="2349500"/>
            <a:ext cx="183515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材料用具</a:t>
            </a:r>
            <a:endParaRPr/>
          </a:p>
        </p:txBody>
      </p:sp>
      <p:sp>
        <p:nvSpPr>
          <p:cNvPr id="8" name="矩形 7"/>
          <p:cNvSpPr/>
          <p:nvPr/>
        </p:nvSpPr>
        <p:spPr>
          <a:xfrm>
            <a:off x="1762125" y="2420937"/>
            <a:ext cx="7381875" cy="9461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生理盐水、稀碘液、消毒牙签、滴管、纱布、镊子、吸水纸、载玻片、盖玻片、显微镜。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1692275" y="3500437"/>
            <a:ext cx="67675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一、制作人的口腔上皮细胞临时装片</a:t>
            </a:r>
            <a:endParaRPr/>
          </a:p>
        </p:txBody>
      </p:sp>
      <p:sp>
        <p:nvSpPr>
          <p:cNvPr id="10" name="矩形 9"/>
          <p:cNvSpPr/>
          <p:nvPr/>
        </p:nvSpPr>
        <p:spPr>
          <a:xfrm>
            <a:off x="0" y="3414712"/>
            <a:ext cx="183515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方法步骤</a:t>
            </a:r>
            <a:endParaRPr/>
          </a:p>
        </p:txBody>
      </p:sp>
      <p:sp>
        <p:nvSpPr>
          <p:cNvPr id="11" name="矩形 10"/>
          <p:cNvSpPr/>
          <p:nvPr/>
        </p:nvSpPr>
        <p:spPr>
          <a:xfrm>
            <a:off x="1619250" y="4051300"/>
            <a:ext cx="25209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1、擦拭玻片</a:t>
            </a:r>
            <a:endParaRPr/>
          </a:p>
        </p:txBody>
      </p:sp>
      <p:sp>
        <p:nvSpPr>
          <p:cNvPr id="12" name="矩形 11"/>
          <p:cNvSpPr/>
          <p:nvPr/>
        </p:nvSpPr>
        <p:spPr>
          <a:xfrm>
            <a:off x="1619250" y="4508500"/>
            <a:ext cx="25209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2、滴生理盐水</a:t>
            </a:r>
            <a:endParaRPr/>
          </a:p>
        </p:txBody>
      </p:sp>
      <p:sp>
        <p:nvSpPr>
          <p:cNvPr id="13" name="矩形 12"/>
          <p:cNvSpPr/>
          <p:nvPr/>
        </p:nvSpPr>
        <p:spPr>
          <a:xfrm>
            <a:off x="1619250" y="4941887"/>
            <a:ext cx="4176712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3、刮取细胞、轻涂几下</a:t>
            </a:r>
            <a:endParaRPr/>
          </a:p>
        </p:txBody>
      </p:sp>
      <p:sp>
        <p:nvSpPr>
          <p:cNvPr id="14" name="矩形 13"/>
          <p:cNvSpPr/>
          <p:nvPr/>
        </p:nvSpPr>
        <p:spPr>
          <a:xfrm>
            <a:off x="1619250" y="5373687"/>
            <a:ext cx="25209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4、盖上盖玻片</a:t>
            </a:r>
            <a:endParaRPr/>
          </a:p>
        </p:txBody>
      </p:sp>
      <p:sp>
        <p:nvSpPr>
          <p:cNvPr id="15" name="矩形 14"/>
          <p:cNvSpPr/>
          <p:nvPr/>
        </p:nvSpPr>
        <p:spPr>
          <a:xfrm>
            <a:off x="1619250" y="5805487"/>
            <a:ext cx="45720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400" b="1"/>
              <a:t>5、滴加稀碘液、用吸水纸吸引</a:t>
            </a:r>
            <a:endParaRPr/>
          </a:p>
        </p:txBody>
      </p:sp>
      <p:sp>
        <p:nvSpPr>
          <p:cNvPr id="16" name="矩形 15"/>
          <p:cNvSpPr/>
          <p:nvPr/>
        </p:nvSpPr>
        <p:spPr>
          <a:xfrm>
            <a:off x="7812087" y="3357562"/>
            <a:ext cx="503237" cy="3081337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800" b="1">
                <a:solidFill>
                  <a:srgbClr val="FF0000"/>
                </a:solidFill>
              </a:rPr>
              <a:t>擦滴刮涂盖染吸</a:t>
            </a:r>
            <a:endParaRPr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4212" y="549275"/>
            <a:ext cx="1655762" cy="58261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2000"/>
              </a:lnSpc>
              <a:spcBef>
                <a:spcPct val="50000"/>
              </a:spcBef>
            </a:pP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/>
              </a:rPr>
              <a:t>擦：滴：刮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/>
              </a:rPr>
              <a:t>: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/>
              </a:rPr>
              <a:t> 涂：盖：染：吸：</a:t>
            </a:r>
            <a:endParaRPr/>
          </a:p>
        </p:txBody>
      </p:sp>
      <p:sp>
        <p:nvSpPr>
          <p:cNvPr id="3" name="矩形 2"/>
          <p:cNvSpPr/>
          <p:nvPr/>
        </p:nvSpPr>
        <p:spPr>
          <a:xfrm>
            <a:off x="1792287" y="642937"/>
            <a:ext cx="6789737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干净纱布、擦两面</a:t>
            </a:r>
            <a:endParaRPr/>
          </a:p>
        </p:txBody>
      </p:sp>
      <p:sp>
        <p:nvSpPr>
          <p:cNvPr id="4" name="矩形 3"/>
          <p:cNvSpPr/>
          <p:nvPr/>
        </p:nvSpPr>
        <p:spPr>
          <a:xfrm>
            <a:off x="1836737" y="1541462"/>
            <a:ext cx="7092950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0.9%的生理盐水</a:t>
            </a:r>
            <a:r>
              <a:rPr lang="en-US" b="1">
                <a:latin typeface="Tahoma"/>
              </a:rPr>
              <a:t>，</a:t>
            </a:r>
            <a:r>
              <a:rPr lang="en-US" sz="4400" b="1">
                <a:latin typeface="Tahoma"/>
              </a:rPr>
              <a:t>保持形态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1800225" y="2320925"/>
            <a:ext cx="6789737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漱口后在口腔内侧壁轻刮</a:t>
            </a:r>
            <a:endParaRPr/>
          </a:p>
        </p:txBody>
      </p:sp>
      <p:sp>
        <p:nvSpPr>
          <p:cNvPr id="6" name="矩形 5"/>
          <p:cNvSpPr/>
          <p:nvPr/>
        </p:nvSpPr>
        <p:spPr>
          <a:xfrm>
            <a:off x="1835150" y="3141662"/>
            <a:ext cx="6789737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分散细胞，防止重叠</a:t>
            </a:r>
            <a:endParaRPr/>
          </a:p>
        </p:txBody>
      </p:sp>
      <p:sp>
        <p:nvSpPr>
          <p:cNvPr id="7" name="矩形 6"/>
          <p:cNvSpPr/>
          <p:nvPr/>
        </p:nvSpPr>
        <p:spPr>
          <a:xfrm>
            <a:off x="1835150" y="3933825"/>
            <a:ext cx="6789737" cy="82867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400" b="1">
                <a:latin typeface="Tahoma"/>
              </a:rPr>
              <a:t>防止产生</a:t>
            </a:r>
            <a:r>
              <a:rPr lang="en-US" sz="4400" b="1" u="sng">
                <a:latin typeface="Tahoma"/>
              </a:rPr>
              <a:t>气泡</a:t>
            </a:r>
            <a:endParaRPr/>
          </a:p>
        </p:txBody>
      </p:sp>
      <p:sp>
        <p:nvSpPr>
          <p:cNvPr id="8" name="矩形 7"/>
          <p:cNvSpPr/>
          <p:nvPr/>
        </p:nvSpPr>
        <p:spPr>
          <a:xfrm>
            <a:off x="1835150" y="4797425"/>
            <a:ext cx="6789737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用稀碘液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1835150" y="5589587"/>
            <a:ext cx="6789737" cy="762000"/>
          </a:xfrm>
          <a:prstGeom prst="rect">
            <a:avLst/>
          </a:prstGeom>
          <a:ln/>
        </p:spPr>
        <p:txBody>
          <a:bodyPr/>
          <a:lstStyle/>
          <a:p>
            <a:r>
              <a:rPr lang="en-US" sz="4400" b="1">
                <a:latin typeface="Tahoma"/>
              </a:rPr>
              <a:t>便于染液浸润细胞</a:t>
            </a:r>
            <a:endParaRPr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576887"/>
          </a:xfrm>
          <a:prstGeom prst="rect">
            <a:avLst/>
          </a:prstGeom>
          <a:ln/>
        </p:spPr>
        <p:txBody>
          <a:bodyPr wrap="square" lIns="91440" tIns="45720" rIns="91440" bIns="45720" anchor="t"/>
          <a:lstStyle/>
          <a:p>
            <a:pPr indent="-342900" algn="l" defTabSz="914400"/>
            <a:r>
              <a:rPr lang="en-US" sz="4000" b="1">
                <a:solidFill>
                  <a:srgbClr val="0000FF"/>
                </a:solidFill>
                <a:latin typeface="楷体_GB2312"/>
              </a:rPr>
              <a:t>怎样区别显微镜视野中的细胞和气泡？</a:t>
            </a:r>
            <a:endParaRPr/>
          </a:p>
          <a:p>
            <a:pPr indent="-342900" algn="l" defTabSz="914400">
              <a:buNone/>
            </a:pPr>
            <a:r>
              <a:rPr lang="en-US" sz="4000" b="1">
                <a:solidFill>
                  <a:srgbClr val="000000"/>
                </a:solidFill>
                <a:latin typeface="楷体_GB2312"/>
              </a:rPr>
              <a:t>    一般来说，气泡在显微镜视野中呈现为具有较黑、较宽边缘的图像，形状为圆形或椭圆形，里面往往是一片空白，用镊子尖轻轻压一下，气泡就会变形或移动。</a:t>
            </a:r>
            <a:endParaRPr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400" b="1">
                <a:solidFill>
                  <a:srgbClr val="000000"/>
                </a:solidFill>
                <a:latin typeface="Arial"/>
              </a:rPr>
              <a:t>比较区别</a:t>
            </a:r>
            <a:endParaRPr/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455737" cy="1455737"/>
          </a:xfrm>
          <a:prstGeom prst="rect">
            <a:avLst/>
          </a:prstGeom>
          <a:noFill/>
          <a:ln/>
        </p:spPr>
      </p:pic>
      <p:graphicFrame>
        <p:nvGraphicFramePr>
          <p:cNvPr id="3" name="内容占位符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096000" cy="4765674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131887"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/>
                        <a:t>洋葱表皮细胞</a:t>
                      </a:r>
                      <a:endParaRPr/>
                    </a:p>
                    <a:p>
                      <a:pPr marL="0" indent="0">
                        <a:buNone/>
                      </a:pPr>
                      <a:r>
                        <a:rPr lang="en-US" sz="2800" b="1"/>
                        <a:t>  临时装片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/>
                        <a:t>人口腔上皮细胞  临时装片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13188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/>
                        <a:t>   所滴液体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/>
                        <a:t>  取细胞方法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13188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/>
                        <a:t>防止细胞重叠的 方法</a:t>
                      </a:r>
                      <a:endParaRPr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851275" y="2924175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en-US" sz="2800" b="1"/>
              <a:t>清水</a:t>
            </a:r>
            <a:endParaRPr/>
          </a:p>
        </p:txBody>
      </p:sp>
      <p:sp>
        <p:nvSpPr>
          <p:cNvPr id="5" name="矩形 4"/>
          <p:cNvSpPr/>
          <p:nvPr/>
        </p:nvSpPr>
        <p:spPr>
          <a:xfrm>
            <a:off x="6516687" y="2938462"/>
            <a:ext cx="1966912" cy="519112"/>
          </a:xfrm>
          <a:prstGeom prst="rect">
            <a:avLst/>
          </a:prstGeom>
          <a:ln/>
        </p:spPr>
        <p:txBody>
          <a:bodyPr/>
          <a:lstStyle/>
          <a:p>
            <a:r>
              <a:rPr lang="en-US" sz="2800" b="1"/>
              <a:t>生理盐水</a:t>
            </a:r>
            <a:endParaRPr/>
          </a:p>
        </p:txBody>
      </p:sp>
      <p:sp>
        <p:nvSpPr>
          <p:cNvPr id="11" name="矩形 10"/>
          <p:cNvSpPr/>
          <p:nvPr/>
        </p:nvSpPr>
        <p:spPr>
          <a:xfrm>
            <a:off x="3851275" y="4221162"/>
            <a:ext cx="108108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/>
              <a:t>撕取</a:t>
            </a:r>
            <a:endParaRPr/>
          </a:p>
        </p:txBody>
      </p:sp>
      <p:sp>
        <p:nvSpPr>
          <p:cNvPr id="7" name="矩形 6"/>
          <p:cNvSpPr/>
          <p:nvPr/>
        </p:nvSpPr>
        <p:spPr>
          <a:xfrm>
            <a:off x="6443662" y="4221162"/>
            <a:ext cx="11525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/>
              <a:t>刮取</a:t>
            </a:r>
            <a:endParaRPr/>
          </a:p>
        </p:txBody>
      </p:sp>
      <p:sp>
        <p:nvSpPr>
          <p:cNvPr id="8" name="矩形 7"/>
          <p:cNvSpPr/>
          <p:nvPr/>
        </p:nvSpPr>
        <p:spPr>
          <a:xfrm>
            <a:off x="3924300" y="5170487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r>
              <a:rPr lang="en-US" sz="2800" b="1"/>
              <a:t>展平</a:t>
            </a:r>
            <a:endParaRPr/>
          </a:p>
        </p:txBody>
      </p:sp>
      <p:sp>
        <p:nvSpPr>
          <p:cNvPr id="9" name="矩形 8"/>
          <p:cNvSpPr/>
          <p:nvPr/>
        </p:nvSpPr>
        <p:spPr>
          <a:xfrm>
            <a:off x="6516687" y="5099050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en-US" sz="2800" b="1"/>
              <a:t>涂抹</a:t>
            </a:r>
            <a:endParaRPr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481</Words>
  <Application>Microsoft Office PowerPoint</Application>
  <PresentationFormat>全屏显示(4:3)</PresentationFormat>
  <Paragraphs>164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dummyTheme</vt:lpstr>
      <vt:lpstr>PowerPoint 演示文稿</vt:lpstr>
      <vt:lpstr>PowerPoint 演示文稿</vt:lpstr>
      <vt:lpstr>复习</vt:lpstr>
      <vt:lpstr>复习：制作洋葱鳞片叶内表皮细胞临时装片的步骤有哪些？ </vt:lpstr>
      <vt:lpstr>PowerPoint 演示文稿</vt:lpstr>
      <vt:lpstr>PowerPoint 演示文稿</vt:lpstr>
      <vt:lpstr>PowerPoint 演示文稿</vt:lpstr>
      <vt:lpstr>PowerPoint 演示文稿</vt:lpstr>
      <vt:lpstr>比较区别</vt:lpstr>
      <vt:lpstr>PowerPoint 演示文稿</vt:lpstr>
      <vt:lpstr>p47讨论：1.为什么要使用生理盐水</vt:lpstr>
      <vt:lpstr>2、为什么要染色？ </vt:lpstr>
      <vt:lpstr>PowerPoint 演示文稿</vt:lpstr>
      <vt:lpstr>PowerPoint 演示文稿</vt:lpstr>
      <vt:lpstr>（三）动物细胞和植物细胞的区别</vt:lpstr>
      <vt:lpstr>1、在使用显微镜观察人的口腔上皮胞时，要将视野调得暗  一些，进行以下操作(         )   A小光圈，平面镜 B．大光圈，平面镜    C小光圈，凹面镜D．大光圈，凹面镜 2、鉴别一个细胞是动物细胞还是植物细胞，应检查它有无 (         ) A．叶绿体     B．液泡                    C．线粒体      D．细胞壁 </vt:lpstr>
      <vt:lpstr>3.下列各项中，属于动物细胞具有的结构是(   ) A .细胞壁   B叶绿体  C液泡  D细胞核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3</cp:revision>
  <dcterms:modified xsi:type="dcterms:W3CDTF">2018-11-02T01:21:06Z</dcterms:modified>
</cp:coreProperties>
</file>